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ppt/charts/chart8.xml" ContentType="application/vnd.openxmlformats-officedocument.drawingml.chart+xml"/>
  <Override PartName="/ppt/notesSlides/notesSlide4.xml" ContentType="application/vnd.openxmlformats-officedocument.presentationml.notesSlide+xml"/>
  <Override PartName="/ppt/charts/chart9.xml" ContentType="application/vnd.openxmlformats-officedocument.drawingml.chart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5" r:id="rId1"/>
  </p:sldMasterIdLst>
  <p:notesMasterIdLst>
    <p:notesMasterId r:id="rId38"/>
  </p:notesMasterIdLst>
  <p:sldIdLst>
    <p:sldId id="256" r:id="rId2"/>
    <p:sldId id="257" r:id="rId3"/>
    <p:sldId id="296" r:id="rId4"/>
    <p:sldId id="293" r:id="rId5"/>
    <p:sldId id="292" r:id="rId6"/>
    <p:sldId id="301" r:id="rId7"/>
    <p:sldId id="297" r:id="rId8"/>
    <p:sldId id="262" r:id="rId9"/>
    <p:sldId id="299" r:id="rId10"/>
    <p:sldId id="305" r:id="rId11"/>
    <p:sldId id="258" r:id="rId12"/>
    <p:sldId id="265" r:id="rId13"/>
    <p:sldId id="269" r:id="rId14"/>
    <p:sldId id="263" r:id="rId15"/>
    <p:sldId id="264" r:id="rId16"/>
    <p:sldId id="270" r:id="rId17"/>
    <p:sldId id="271" r:id="rId18"/>
    <p:sldId id="289" r:id="rId19"/>
    <p:sldId id="272" r:id="rId20"/>
    <p:sldId id="280" r:id="rId21"/>
    <p:sldId id="275" r:id="rId22"/>
    <p:sldId id="273" r:id="rId23"/>
    <p:sldId id="274" r:id="rId24"/>
    <p:sldId id="276" r:id="rId25"/>
    <p:sldId id="294" r:id="rId26"/>
    <p:sldId id="295" r:id="rId27"/>
    <p:sldId id="278" r:id="rId28"/>
    <p:sldId id="279" r:id="rId29"/>
    <p:sldId id="281" r:id="rId30"/>
    <p:sldId id="282" r:id="rId31"/>
    <p:sldId id="284" r:id="rId32"/>
    <p:sldId id="306" r:id="rId33"/>
    <p:sldId id="286" r:id="rId34"/>
    <p:sldId id="287" r:id="rId35"/>
    <p:sldId id="304" r:id="rId36"/>
    <p:sldId id="288" r:id="rId37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415F669-E0B5-4E86-90E4-FA2324DB3486}">
          <p14:sldIdLst>
            <p14:sldId id="256"/>
            <p14:sldId id="257"/>
            <p14:sldId id="296"/>
          </p14:sldIdLst>
        </p14:section>
        <p14:section name="Раздел без заголовка" id="{F9B7E97D-08FE-4D63-9B8A-D4F8D29D6208}">
          <p14:sldIdLst>
            <p14:sldId id="293"/>
            <p14:sldId id="292"/>
            <p14:sldId id="301"/>
            <p14:sldId id="297"/>
            <p14:sldId id="262"/>
            <p14:sldId id="299"/>
            <p14:sldId id="305"/>
            <p14:sldId id="258"/>
            <p14:sldId id="265"/>
            <p14:sldId id="269"/>
            <p14:sldId id="263"/>
            <p14:sldId id="264"/>
            <p14:sldId id="270"/>
            <p14:sldId id="271"/>
            <p14:sldId id="289"/>
            <p14:sldId id="272"/>
            <p14:sldId id="280"/>
            <p14:sldId id="275"/>
            <p14:sldId id="273"/>
            <p14:sldId id="274"/>
            <p14:sldId id="276"/>
            <p14:sldId id="294"/>
            <p14:sldId id="295"/>
            <p14:sldId id="278"/>
            <p14:sldId id="279"/>
            <p14:sldId id="281"/>
            <p14:sldId id="282"/>
            <p14:sldId id="284"/>
            <p14:sldId id="306"/>
            <p14:sldId id="286"/>
            <p14:sldId id="287"/>
            <p14:sldId id="304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Финансовое Управление" initials="ФУ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F8E4"/>
    <a:srgbClr val="CCCCFF"/>
    <a:srgbClr val="E6E6E6"/>
    <a:srgbClr val="E3EBF5"/>
    <a:srgbClr val="CCFFFF"/>
    <a:srgbClr val="FFE7F6"/>
    <a:srgbClr val="F8E4F8"/>
    <a:srgbClr val="CCECFF"/>
    <a:srgbClr val="CCFF99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368" autoAdjust="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</c:rich>
      </c:tx>
      <c:layout>
        <c:manualLayout>
          <c:xMode val="edge"/>
          <c:yMode val="edge"/>
          <c:x val="6.0624999999999991E-2"/>
          <c:y val="0"/>
        </c:manualLayout>
      </c:layout>
      <c:overlay val="0"/>
      <c:spPr>
        <a:solidFill>
          <a:schemeClr val="accent1">
            <a:lumMod val="40000"/>
            <a:lumOff val="60000"/>
          </a:schemeClr>
        </a:solidFill>
      </c:sp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327949672258643E-3"/>
          <c:y val="0.34600110857247746"/>
          <c:w val="0.6878654107876907"/>
          <c:h val="0.6539988464638687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dLbls>
            <c:dLbl>
              <c:idx val="0"/>
              <c:layout>
                <c:manualLayout>
                  <c:x val="-0.27708784672073472"/>
                  <c:y val="-0.1799437743632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E1-4334-A99A-D5F4275203D5}"/>
                </c:ext>
              </c:extLst>
            </c:dLbl>
            <c:dLbl>
              <c:idx val="1"/>
              <c:layout>
                <c:manualLayout>
                  <c:x val="0.10375184572016632"/>
                  <c:y val="-0.114923824889021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E1-4334-A99A-D5F4275203D5}"/>
                </c:ext>
              </c:extLst>
            </c:dLbl>
            <c:dLbl>
              <c:idx val="2"/>
              <c:layout>
                <c:manualLayout>
                  <c:x val="4.1584499870384775E-2"/>
                  <c:y val="0.141872219511841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4E1-4334-A99A-D5F4275203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 106646,0 тыс.руб.</c:v>
                </c:pt>
                <c:pt idx="1">
                  <c:v>Неналоговые доходы 6337,0 тыс. руб.</c:v>
                </c:pt>
                <c:pt idx="2">
                  <c:v>Безвозмездные поступления   297217,9 тыс. руб.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0.26500000000000001</c:v>
                </c:pt>
                <c:pt idx="1">
                  <c:v>1.4999999999999999E-2</c:v>
                </c:pt>
                <c:pt idx="2">
                  <c:v>0.72499999999999998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E1-4334-A99A-D5F4275203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5588123310372917"/>
          <c:y val="1.6359897209488796E-3"/>
          <c:w val="0.44039319705470537"/>
          <c:h val="0.43257874728894857"/>
        </c:manualLayout>
      </c:layout>
      <c:overlay val="0"/>
      <c:spPr>
        <a:solidFill>
          <a:srgbClr val="D6F8E4"/>
        </a:solidFill>
        <a:ln>
          <a:solidFill>
            <a:srgbClr val="00B050"/>
          </a:solidFill>
        </a:ln>
      </c:spPr>
      <c:txPr>
        <a:bodyPr/>
        <a:lstStyle/>
        <a:p>
          <a:pPr>
            <a:defRPr sz="105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>
        <a:lumMod val="95000"/>
      </a:schemeClr>
    </a:solidFill>
    <a:ln>
      <a:solidFill>
        <a:srgbClr val="00B050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dirty="0"/>
              <a:t>2023 год</a:t>
            </a:r>
          </a:p>
        </c:rich>
      </c:tx>
      <c:layout>
        <c:manualLayout>
          <c:xMode val="edge"/>
          <c:yMode val="edge"/>
          <c:x val="0.15038041040707406"/>
          <c:y val="7.4978037929047531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740938249659502E-2"/>
          <c:y val="0.33365037708906148"/>
          <c:w val="0.63082394137276931"/>
          <c:h val="0.629648685999807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dLbls>
            <c:dLbl>
              <c:idx val="0"/>
              <c:layout>
                <c:manualLayout>
                  <c:x val="-0.2128264040621001"/>
                  <c:y val="-0.10438694335202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CAD-4411-9D27-666028D04317}"/>
                </c:ext>
              </c:extLst>
            </c:dLbl>
            <c:dLbl>
              <c:idx val="1"/>
              <c:layout>
                <c:manualLayout>
                  <c:x val="3.8111248955877329E-2"/>
                  <c:y val="-6.8347893372964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CAD-4411-9D27-666028D04317}"/>
                </c:ext>
              </c:extLst>
            </c:dLbl>
            <c:dLbl>
              <c:idx val="2"/>
              <c:layout>
                <c:manualLayout>
                  <c:x val="4.0230097890357863E-2"/>
                  <c:y val="-7.55601508849376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CAD-4411-9D27-666028D04317}"/>
                </c:ext>
              </c:extLst>
            </c:dLbl>
            <c:dLbl>
              <c:idx val="3"/>
              <c:layout>
                <c:manualLayout>
                  <c:x val="2.8093843482411437E-2"/>
                  <c:y val="-7.79771594462094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CAD-4411-9D27-666028D043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Обеспечение функционирования администрации муниципального образования  75,9%</c:v>
                </c:pt>
                <c:pt idx="1">
                  <c:v>Совершенствование и развитие бюджетного процесса, управление муниципальным долгом 23,1%</c:v>
                </c:pt>
                <c:pt idx="2">
                  <c:v>Социальная поддержка граждан и общественных организаций, реализация демографической политики 1,0%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0.75900000000000001</c:v>
                </c:pt>
                <c:pt idx="1">
                  <c:v>0.23100000000000001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CAD-4411-9D27-666028D043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chemeClr val="bg1">
            <a:lumMod val="95000"/>
          </a:schemeClr>
        </a:solidFill>
        <a:ln w="19050">
          <a:solidFill>
            <a:schemeClr val="accent1">
              <a:lumMod val="7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63871246816197369"/>
          <c:y val="8.6175151845286249E-2"/>
          <c:w val="0.3416909438045978"/>
          <c:h val="0.8922307796456469"/>
        </c:manualLayout>
      </c:layout>
      <c:overlay val="0"/>
      <c:spPr>
        <a:ln>
          <a:solidFill>
            <a:srgbClr val="00B050"/>
          </a:solidFill>
        </a:ln>
      </c:spPr>
      <c:txPr>
        <a:bodyPr/>
        <a:lstStyle/>
        <a:p>
          <a:pPr>
            <a:defRPr sz="1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E3EBF5"/>
    </a:solidFill>
    <a:ln w="28575">
      <a:solidFill>
        <a:srgbClr val="00B050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</c:rich>
      </c:tx>
      <c:layout>
        <c:manualLayout>
          <c:xMode val="edge"/>
          <c:yMode val="edge"/>
          <c:x val="5.4037646610694073E-2"/>
          <c:y val="4.8100716082051492E-2"/>
        </c:manualLayout>
      </c:layout>
      <c:overlay val="0"/>
      <c:spPr>
        <a:solidFill>
          <a:schemeClr val="accent1">
            <a:lumMod val="40000"/>
            <a:lumOff val="60000"/>
          </a:schemeClr>
        </a:solidFill>
      </c:spPr>
    </c:title>
    <c:autoTitleDeleted val="0"/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9689226449586411"/>
          <c:w val="0.64311455473201395"/>
          <c:h val="0.771040591449434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dLbls>
            <c:dLbl>
              <c:idx val="0"/>
              <c:layout>
                <c:manualLayout>
                  <c:x val="-0.14113064818194804"/>
                  <c:y val="-0.165865408893961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CA4-47DC-88A5-E884EC51C0AF}"/>
                </c:ext>
              </c:extLst>
            </c:dLbl>
            <c:dLbl>
              <c:idx val="1"/>
              <c:layout>
                <c:manualLayout>
                  <c:x val="-8.8282105559699717E-2"/>
                  <c:y val="0.206011200775671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CA4-47DC-88A5-E884EC51C0AF}"/>
                </c:ext>
              </c:extLst>
            </c:dLbl>
            <c:dLbl>
              <c:idx val="2"/>
              <c:layout>
                <c:manualLayout>
                  <c:x val="1.8904645515577634E-2"/>
                  <c:y val="0.183890762979197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CA4-47DC-88A5-E884EC51C0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 110142,0 тыс. руб.</c:v>
                </c:pt>
                <c:pt idx="1">
                  <c:v>Неналоговые доходы 6365,0 тыс. руб.</c:v>
                </c:pt>
                <c:pt idx="2">
                  <c:v>Безвозмездные поступления 277682,4 тыс. руб.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0.27900000000000003</c:v>
                </c:pt>
                <c:pt idx="1">
                  <c:v>1.6E-2</c:v>
                </c:pt>
                <c:pt idx="2">
                  <c:v>0.70499999999999996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A4-47DC-88A5-E884EC51C0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469215722062627"/>
          <c:y val="1.6348351866627617E-2"/>
          <c:w val="0.27507310695636994"/>
          <c:h val="0.94058951362306542"/>
        </c:manualLayout>
      </c:layout>
      <c:overlay val="0"/>
      <c:spPr>
        <a:solidFill>
          <a:srgbClr val="D6F8E4"/>
        </a:solidFill>
        <a:ln>
          <a:solidFill>
            <a:srgbClr val="00B050"/>
          </a:solidFill>
        </a:ln>
      </c:spPr>
      <c:txPr>
        <a:bodyPr/>
        <a:lstStyle/>
        <a:p>
          <a:pPr>
            <a:defRPr sz="105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>
        <a:lumMod val="95000"/>
      </a:schemeClr>
    </a:solidFill>
    <a:ln>
      <a:solidFill>
        <a:schemeClr val="accent1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</a:p>
        </c:rich>
      </c:tx>
      <c:layout>
        <c:manualLayout>
          <c:xMode val="edge"/>
          <c:yMode val="edge"/>
          <c:x val="8.5466694176837527E-2"/>
          <c:y val="6.0546588013518227E-2"/>
        </c:manualLayout>
      </c:layout>
      <c:overlay val="0"/>
      <c:spPr>
        <a:solidFill>
          <a:schemeClr val="accent1">
            <a:lumMod val="40000"/>
            <a:lumOff val="60000"/>
          </a:schemeClr>
        </a:solidFill>
      </c:sp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104017586388389E-2"/>
          <c:y val="0.22715128426590592"/>
          <c:w val="0.65244913588836206"/>
          <c:h val="0.661493705000519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dLbls>
            <c:dLbl>
              <c:idx val="0"/>
              <c:layout>
                <c:manualLayout>
                  <c:x val="-9.4545298538257661E-2"/>
                  <c:y val="-0.176907762936734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D41-437C-868D-FC60E620E128}"/>
                </c:ext>
              </c:extLst>
            </c:dLbl>
            <c:dLbl>
              <c:idx val="1"/>
              <c:layout>
                <c:manualLayout>
                  <c:x val="-6.4984594965638798E-2"/>
                  <c:y val="0.264496149173389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41-437C-868D-FC60E620E128}"/>
                </c:ext>
              </c:extLst>
            </c:dLbl>
            <c:dLbl>
              <c:idx val="2"/>
              <c:layout>
                <c:manualLayout>
                  <c:x val="3.3494542273080768E-2"/>
                  <c:y val="0.183279814787604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D41-437C-868D-FC60E620E1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 114112,0 тыс. руб.</c:v>
                </c:pt>
                <c:pt idx="1">
                  <c:v>Неналоговые доходы 6437,0 тыс. руб.</c:v>
                </c:pt>
                <c:pt idx="2">
                  <c:v>Безвозмезные поступления 265337,4 тыс. руб.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0.29599999999999999</c:v>
                </c:pt>
                <c:pt idx="1">
                  <c:v>1.7000000000000001E-2</c:v>
                </c:pt>
                <c:pt idx="2">
                  <c:v>0.68799999999999994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D41-437C-868D-FC60E620E1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328731331439388"/>
          <c:y val="6.236269446763984E-2"/>
          <c:w val="0.26771008578411931"/>
          <c:h val="0.87051035548021538"/>
        </c:manualLayout>
      </c:layout>
      <c:overlay val="0"/>
      <c:spPr>
        <a:solidFill>
          <a:srgbClr val="D6F8E4"/>
        </a:solidFill>
        <a:ln>
          <a:solidFill>
            <a:srgbClr val="00B050"/>
          </a:solidFill>
        </a:ln>
      </c:spPr>
      <c:txPr>
        <a:bodyPr/>
        <a:lstStyle/>
        <a:p>
          <a:pPr>
            <a:defRPr sz="105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>
        <a:lumMod val="95000"/>
      </a:schemeClr>
    </a:solidFill>
    <a:ln>
      <a:solidFill>
        <a:srgbClr val="00B050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911921632215336E-2"/>
          <c:y val="8.8222886667986972E-3"/>
          <c:w val="0.6402555363453647"/>
          <c:h val="0.969575039166340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6.8591425340687198E-2"/>
                  <c:y val="0.24833150583912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CD5-4DF4-AA10-7E1BB99D33EA}"/>
                </c:ext>
              </c:extLst>
            </c:dLbl>
            <c:dLbl>
              <c:idx val="1"/>
              <c:layout>
                <c:manualLayout>
                  <c:x val="9.8707352075664695E-2"/>
                  <c:y val="-0.108156662142209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D5-4DF4-AA10-7E1BB99D33EA}"/>
                </c:ext>
              </c:extLst>
            </c:dLbl>
            <c:dLbl>
              <c:idx val="2"/>
              <c:layout>
                <c:manualLayout>
                  <c:x val="4.3394425101542424E-3"/>
                  <c:y val="-2.46150186211194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CD5-4DF4-AA10-7E1BB99D33EA}"/>
                </c:ext>
              </c:extLst>
            </c:dLbl>
            <c:dLbl>
              <c:idx val="3"/>
              <c:layout>
                <c:manualLayout>
                  <c:x val="-6.1277737031102023E-2"/>
                  <c:y val="-2.93918630619142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D5-4DF4-AA10-7E1BB99D33EA}"/>
                </c:ext>
              </c:extLst>
            </c:dLbl>
            <c:dLbl>
              <c:idx val="4"/>
              <c:layout>
                <c:manualLayout>
                  <c:x val="-0.1135717735694151"/>
                  <c:y val="-0.128430778222709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CD5-4DF4-AA10-7E1BB99D33EA}"/>
                </c:ext>
              </c:extLst>
            </c:dLbl>
            <c:dLbl>
              <c:idx val="5"/>
              <c:layout>
                <c:manualLayout>
                  <c:x val="-2.943352339382254E-2"/>
                  <c:y val="-9.7074560153541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CD5-4DF4-AA10-7E1BB99D33EA}"/>
                </c:ext>
              </c:extLst>
            </c:dLbl>
            <c:dLbl>
              <c:idx val="6"/>
              <c:layout>
                <c:manualLayout>
                  <c:x val="4.1467555864790916E-2"/>
                  <c:y val="-0.108922076291040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CD5-4DF4-AA10-7E1BB99D33EA}"/>
                </c:ext>
              </c:extLst>
            </c:dLbl>
            <c:dLbl>
              <c:idx val="7"/>
              <c:layout>
                <c:manualLayout>
                  <c:x val="9.2243870266768821E-2"/>
                  <c:y val="-7.1581015957969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CD5-4DF4-AA10-7E1BB99D33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  75321,0 тыс.руб.</c:v>
                </c:pt>
                <c:pt idx="1">
                  <c:v>Акцизы 13747,0 тыс.руб.</c:v>
                </c:pt>
                <c:pt idx="2">
                  <c:v>Налоги на совокупный доход 14806,0 тыс.руб.</c:v>
                </c:pt>
                <c:pt idx="3">
                  <c:v>Государственная пошлина 2772,0 тыс.руб.</c:v>
                </c:pt>
                <c:pt idx="4">
                  <c:v>Доход от имущества, находящегося в государственной и муниципальной собственности 3568,0  тыс.руб.</c:v>
                </c:pt>
                <c:pt idx="5">
                  <c:v>Платежи при пользовании природными ресурсами 550,0 тыс.руб.</c:v>
                </c:pt>
                <c:pt idx="6">
                  <c:v>Доходы от продажи материальных и нематериальных активов 977,0 тыс.руб.</c:v>
                </c:pt>
                <c:pt idx="7">
                  <c:v>Штрафы, санкции, возмещение ущерба 1242,0 тыс.руб.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>
                  <c:v>0.66700000000000004</c:v>
                </c:pt>
                <c:pt idx="1">
                  <c:v>0.122</c:v>
                </c:pt>
                <c:pt idx="2">
                  <c:v>0.13100000000000001</c:v>
                </c:pt>
                <c:pt idx="3">
                  <c:v>2.5000000000000001E-2</c:v>
                </c:pt>
                <c:pt idx="4">
                  <c:v>3.2000000000000001E-2</c:v>
                </c:pt>
                <c:pt idx="5">
                  <c:v>5.0000000000000001E-3</c:v>
                </c:pt>
                <c:pt idx="6">
                  <c:v>8.9999999999999993E-3</c:v>
                </c:pt>
                <c:pt idx="7">
                  <c:v>1.0999999999999999E-2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CD5-4DF4-AA10-7E1BB99D33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rgbClr val="E3EBF5"/>
        </a:solidFill>
        <a:ln>
          <a:solidFill>
            <a:srgbClr val="00B050"/>
          </a:solidFill>
        </a:ln>
      </c:spPr>
    </c:plotArea>
    <c:legend>
      <c:legendPos val="r"/>
      <c:layout>
        <c:manualLayout>
          <c:xMode val="edge"/>
          <c:yMode val="edge"/>
          <c:x val="0.65919347002875406"/>
          <c:y val="4.4636344753964517E-2"/>
          <c:w val="0.33781721993224889"/>
          <c:h val="0.91839533932622619"/>
        </c:manualLayout>
      </c:layout>
      <c:overlay val="0"/>
      <c:spPr>
        <a:solidFill>
          <a:srgbClr val="D6F8E4"/>
        </a:solidFill>
        <a:ln>
          <a:solidFill>
            <a:srgbClr val="00B050"/>
          </a:solidFill>
        </a:ln>
      </c:spPr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>
        <a:lumMod val="95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dirty="0"/>
              <a:t>2024 год</a:t>
            </a:r>
          </a:p>
        </c:rich>
      </c:tx>
      <c:layout>
        <c:manualLayout>
          <c:xMode val="edge"/>
          <c:yMode val="edge"/>
          <c:x val="0.71091194524088352"/>
          <c:y val="2.3653713761187171E-3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825888198214799E-3"/>
          <c:y val="8.3556184502409536E-2"/>
          <c:w val="0.87321833710851604"/>
          <c:h val="0.332813623498814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dLbls>
            <c:dLbl>
              <c:idx val="0"/>
              <c:layout>
                <c:manualLayout>
                  <c:x val="-0.25890969114477991"/>
                  <c:y val="-0.104847108544328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285374440606037"/>
                      <c:h val="4.638759274841274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9BA5-45BE-918B-1A131724F501}"/>
                </c:ext>
              </c:extLst>
            </c:dLbl>
            <c:dLbl>
              <c:idx val="2"/>
              <c:layout>
                <c:manualLayout>
                  <c:x val="0.11341701145036767"/>
                  <c:y val="2.4007113898875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88-4518-B0F2-3A4F37737AC2}"/>
                </c:ext>
              </c:extLst>
            </c:dLbl>
            <c:dLbl>
              <c:idx val="5"/>
              <c:layout>
                <c:manualLayout>
                  <c:x val="-5.5249098005503941E-2"/>
                  <c:y val="-3.7640604620795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BA5-45BE-918B-1A131724F501}"/>
                </c:ext>
              </c:extLst>
            </c:dLbl>
            <c:dLbl>
              <c:idx val="6"/>
              <c:layout>
                <c:manualLayout>
                  <c:x val="7.7234360116635509E-2"/>
                  <c:y val="-3.5490348865346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BA5-45BE-918B-1A131724F5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 77701,0тыс.руб.</c:v>
                </c:pt>
                <c:pt idx="1">
                  <c:v>Акцизы 14187,0 тыс.руб.</c:v>
                </c:pt>
                <c:pt idx="2">
                  <c:v>Налоги на совокупный доход 15482,0 тыс.руб.</c:v>
                </c:pt>
                <c:pt idx="3">
                  <c:v>Государственная пошлина  2772,0 тыс.руб.</c:v>
                </c:pt>
                <c:pt idx="4">
                  <c:v>Доход от имущества, находящегося в государственной и муниципальной собственности 3568,0 тыс.руб.</c:v>
                </c:pt>
                <c:pt idx="5">
                  <c:v>Платежи при пользовании природными ресурсами 528,0 тыс.руб.</c:v>
                </c:pt>
                <c:pt idx="6">
                  <c:v>Доходы от продажи материальных и нематериальных активов 977,0 тыс.руб.</c:v>
                </c:pt>
                <c:pt idx="7">
                  <c:v>Штрафы, санкции, возмещение ущерба 1292,0 тыс.руб.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>
                  <c:v>0.66700000000000004</c:v>
                </c:pt>
                <c:pt idx="1">
                  <c:v>0.122</c:v>
                </c:pt>
                <c:pt idx="2">
                  <c:v>0.13300000000000001</c:v>
                </c:pt>
                <c:pt idx="3">
                  <c:v>2.4E-2</c:v>
                </c:pt>
                <c:pt idx="4">
                  <c:v>3.1E-2</c:v>
                </c:pt>
                <c:pt idx="5">
                  <c:v>5.0000000000000001E-3</c:v>
                </c:pt>
                <c:pt idx="6">
                  <c:v>8.0000000000000002E-3</c:v>
                </c:pt>
                <c:pt idx="7">
                  <c:v>1.0999999999999999E-2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A5-45BE-918B-1A131724F5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4569941224627653E-2"/>
          <c:y val="0.45314311940641017"/>
          <c:w val="0.95771848946191718"/>
          <c:h val="0.5251737630369836"/>
        </c:manualLayout>
      </c:layout>
      <c:overlay val="0"/>
      <c:spPr>
        <a:solidFill>
          <a:srgbClr val="D6F8E4"/>
        </a:solidFill>
        <a:ln w="19050">
          <a:solidFill>
            <a:srgbClr val="00B050"/>
          </a:solidFill>
        </a:ln>
      </c:spPr>
      <c:txPr>
        <a:bodyPr/>
        <a:lstStyle/>
        <a:p>
          <a:pPr>
            <a:defRPr sz="11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>
        <a:lumMod val="95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>
                <a:latin typeface="Times New Roman" pitchFamily="18" charset="0"/>
                <a:cs typeface="Times New Roman" pitchFamily="18" charset="0"/>
              </a:defRPr>
            </a:pPr>
            <a:r>
              <a:rPr lang="ru-RU" dirty="0"/>
              <a:t>2025 год</a:t>
            </a:r>
          </a:p>
        </c:rich>
      </c:tx>
      <c:layout>
        <c:manualLayout>
          <c:xMode val="edge"/>
          <c:yMode val="edge"/>
          <c:x val="0.73046210984607174"/>
          <c:y val="1.507934303595897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9810994505638231E-2"/>
          <c:y val="0"/>
          <c:w val="0.61151539848463365"/>
          <c:h val="0.665746179773655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dPt>
            <c:idx val="4"/>
            <c:bubble3D val="0"/>
            <c:spPr>
              <a:ln>
                <a:solidFill>
                  <a:srgbClr val="4E67C8">
                    <a:lumMod val="75000"/>
                  </a:srgb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0B8-44C5-8530-3A308121A8A8}"/>
              </c:ext>
            </c:extLst>
          </c:dPt>
          <c:dLbls>
            <c:dLbl>
              <c:idx val="0"/>
              <c:layout>
                <c:manualLayout>
                  <c:x val="-0.20218406960901608"/>
                  <c:y val="-8.4690259085846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0B8-44C5-8530-3A308121A8A8}"/>
                </c:ext>
              </c:extLst>
            </c:dLbl>
            <c:dLbl>
              <c:idx val="3"/>
              <c:layout>
                <c:manualLayout>
                  <c:x val="-6.7040822742545525E-2"/>
                  <c:y val="-2.34720950162361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B8-44C5-8530-3A308121A8A8}"/>
                </c:ext>
              </c:extLst>
            </c:dLbl>
            <c:dLbl>
              <c:idx val="4"/>
              <c:layout>
                <c:manualLayout>
                  <c:x val="-2.4899959107037215E-2"/>
                  <c:y val="-4.025140791120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0B8-44C5-8530-3A308121A8A8}"/>
                </c:ext>
              </c:extLst>
            </c:dLbl>
            <c:dLbl>
              <c:idx val="7"/>
              <c:layout>
                <c:manualLayout>
                  <c:x val="0.13468402498739018"/>
                  <c:y val="-2.6264284085922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0B8-44C5-8530-3A308121A8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 80106,0 тыс.руб.</c:v>
                </c:pt>
                <c:pt idx="1">
                  <c:v>Акцизы 15027,0 тыс.руб.</c:v>
                </c:pt>
                <c:pt idx="2">
                  <c:v>Налоги на совокупный доход 16207,0тыс.руб.</c:v>
                </c:pt>
                <c:pt idx="3">
                  <c:v>Государственная пошлина 2772,0 тыс. руб.</c:v>
                </c:pt>
                <c:pt idx="4">
                  <c:v>Доход от имущества, находящегося в государственной и муниципальной собственности 3568,0тыс.руб.</c:v>
                </c:pt>
                <c:pt idx="5">
                  <c:v>Платежи при пользовании природными ресурсами 548,0 тыс. руб.</c:v>
                </c:pt>
                <c:pt idx="6">
                  <c:v>Доходы от продажи материальных и нематериальных активов 977,0 тыс.руб.</c:v>
                </c:pt>
                <c:pt idx="7">
                  <c:v>Штрафы, санкции, возмещение ущерба 1344,0 тыс.руб.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>
                  <c:v>0.66500000000000004</c:v>
                </c:pt>
                <c:pt idx="1">
                  <c:v>0.125</c:v>
                </c:pt>
                <c:pt idx="2">
                  <c:v>0.13400000000000001</c:v>
                </c:pt>
                <c:pt idx="3">
                  <c:v>2.3E-2</c:v>
                </c:pt>
                <c:pt idx="4">
                  <c:v>0.03</c:v>
                </c:pt>
                <c:pt idx="5">
                  <c:v>5.0000000000000001E-3</c:v>
                </c:pt>
                <c:pt idx="6">
                  <c:v>8.0000000000000002E-3</c:v>
                </c:pt>
                <c:pt idx="7">
                  <c:v>1.0999999999999999E-2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0B8-44C5-8530-3A308121A8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"/>
          <c:y val="0.47298418867506009"/>
          <c:w val="0.96444703261786857"/>
          <c:h val="0.52082726163668192"/>
        </c:manualLayout>
      </c:layout>
      <c:overlay val="0"/>
      <c:spPr>
        <a:solidFill>
          <a:srgbClr val="D6F8E4"/>
        </a:solidFill>
        <a:ln w="19050">
          <a:solidFill>
            <a:srgbClr val="00B050"/>
          </a:solidFill>
        </a:ln>
      </c:spPr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3566868638527343E-2"/>
          <c:w val="0.66428357553767736"/>
          <c:h val="0.8964897774891108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</c:v>
                </c:pt>
              </c:strCache>
            </c:strRef>
          </c:tx>
          <c:dPt>
            <c:idx val="6"/>
            <c:bubble3D val="0"/>
            <c:explosion val="1"/>
            <c:extLst>
              <c:ext xmlns:c16="http://schemas.microsoft.com/office/drawing/2014/chart" uri="{C3380CC4-5D6E-409C-BE32-E72D297353CC}">
                <c16:uniqueId val="{00000004-79EA-4003-A987-307A5BF43E74}"/>
              </c:ext>
            </c:extLst>
          </c:dPt>
          <c:dLbls>
            <c:dLbl>
              <c:idx val="1"/>
              <c:layout>
                <c:manualLayout>
                  <c:x val="-4.8620435851955149E-2"/>
                  <c:y val="-9.49081908301591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9EA-4003-A987-307A5BF43E74}"/>
                </c:ext>
              </c:extLst>
            </c:dLbl>
            <c:dLbl>
              <c:idx val="2"/>
              <c:layout>
                <c:manualLayout>
                  <c:x val="5.4674733110462476E-2"/>
                  <c:y val="-9.63552082628252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EA-4003-A987-307A5BF43E74}"/>
                </c:ext>
              </c:extLst>
            </c:dLbl>
            <c:dLbl>
              <c:idx val="4"/>
              <c:layout>
                <c:manualLayout>
                  <c:x val="-5.5795291038123133E-2"/>
                  <c:y val="0.322380312443916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EA-4003-A987-307A5BF43E74}"/>
                </c:ext>
              </c:extLst>
            </c:dLbl>
            <c:dLbl>
              <c:idx val="5"/>
              <c:layout>
                <c:manualLayout>
                  <c:x val="-5.2781059557068181E-2"/>
                  <c:y val="9.7959379157301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EA-4003-A987-307A5BF43E74}"/>
                </c:ext>
              </c:extLst>
            </c:dLbl>
            <c:dLbl>
              <c:idx val="6"/>
              <c:layout>
                <c:manualLayout>
                  <c:x val="2.581014033671053E-2"/>
                  <c:y val="8.6314724049420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9EA-4003-A987-307A5BF43E74}"/>
                </c:ext>
              </c:extLst>
            </c:dLbl>
            <c:dLbl>
              <c:idx val="7"/>
              <c:layout>
                <c:manualLayout>
                  <c:x val="-3.4965104451995757E-2"/>
                  <c:y val="-3.7753982807317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9EA-4003-A987-307A5BF43E74}"/>
                </c:ext>
              </c:extLst>
            </c:dLbl>
            <c:dLbl>
              <c:idx val="8"/>
              <c:layout>
                <c:manualLayout>
                  <c:x val="-1.2022191499795042E-2"/>
                  <c:y val="-4.62884050925783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9EA-4003-A987-307A5BF43E74}"/>
                </c:ext>
              </c:extLst>
            </c:dLbl>
            <c:dLbl>
              <c:idx val="9"/>
              <c:layout>
                <c:manualLayout>
                  <c:x val="4.6664594738515641E-2"/>
                  <c:y val="-7.376250684569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EA-4003-A987-307A5BF43E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  10,7%</c:v>
                </c:pt>
                <c:pt idx="1">
                  <c:v>Национальная оборона 0,1%</c:v>
                </c:pt>
                <c:pt idx="2">
                  <c:v>Национальная безопасность и правоохранительная деятельность 0,5%</c:v>
                </c:pt>
                <c:pt idx="3">
                  <c:v>Национальная экономика 14,1%</c:v>
                </c:pt>
                <c:pt idx="4">
                  <c:v>Жилищно-коммунальное хозяйство 3,3%</c:v>
                </c:pt>
                <c:pt idx="5">
                  <c:v>Охрана окружающей среды 0,1%</c:v>
                </c:pt>
                <c:pt idx="6">
                  <c:v>Образование 56,8%</c:v>
                </c:pt>
                <c:pt idx="7">
                  <c:v>Культура и кинематография 9,6%</c:v>
                </c:pt>
                <c:pt idx="8">
                  <c:v>Социальная политика 2,4%</c:v>
                </c:pt>
                <c:pt idx="9">
                  <c:v>Физическая культура и спорт 1,0%</c:v>
                </c:pt>
                <c:pt idx="10">
                  <c:v>Средства массовой информации 0,1%</c:v>
                </c:pt>
                <c:pt idx="11">
                  <c:v>Межбюджетные трансферты общего характера бюджетам бюджетной системы Российской Федерации 1,3%</c:v>
                </c:pt>
              </c:strCache>
            </c:strRef>
          </c:cat>
          <c:val>
            <c:numRef>
              <c:f>Лист1!$B$2:$B$13</c:f>
              <c:numCache>
                <c:formatCode>0.0%</c:formatCode>
                <c:ptCount val="12"/>
                <c:pt idx="0">
                  <c:v>0.107</c:v>
                </c:pt>
                <c:pt idx="1">
                  <c:v>1E-3</c:v>
                </c:pt>
                <c:pt idx="2">
                  <c:v>5.0000000000000001E-3</c:v>
                </c:pt>
                <c:pt idx="3">
                  <c:v>0.14099999999999999</c:v>
                </c:pt>
                <c:pt idx="4">
                  <c:v>3.3000000000000002E-2</c:v>
                </c:pt>
                <c:pt idx="5">
                  <c:v>1E-3</c:v>
                </c:pt>
                <c:pt idx="6">
                  <c:v>0.56799999999999995</c:v>
                </c:pt>
                <c:pt idx="7">
                  <c:v>9.6000000000000002E-2</c:v>
                </c:pt>
                <c:pt idx="8">
                  <c:v>2.4E-2</c:v>
                </c:pt>
                <c:pt idx="9">
                  <c:v>0.01</c:v>
                </c:pt>
                <c:pt idx="10">
                  <c:v>1E-3</c:v>
                </c:pt>
                <c:pt idx="11">
                  <c:v>1.2999999999999999E-2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9EA-4003-A987-307A5BF43E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chemeClr val="bg1">
            <a:lumMod val="95000"/>
          </a:schemeClr>
        </a:solidFill>
      </c:spPr>
    </c:plotArea>
    <c:legend>
      <c:legendPos val="r"/>
      <c:layout>
        <c:manualLayout>
          <c:xMode val="edge"/>
          <c:yMode val="edge"/>
          <c:x val="0.65258602702680735"/>
          <c:y val="1.0326487940086431E-3"/>
          <c:w val="0.34311228291707424"/>
          <c:h val="0.99218394925816322"/>
        </c:manualLayout>
      </c:layout>
      <c:overlay val="0"/>
      <c:spPr>
        <a:noFill/>
        <a:ln>
          <a:solidFill>
            <a:srgbClr val="00B050"/>
          </a:solidFill>
        </a:ln>
      </c:spPr>
      <c:txPr>
        <a:bodyPr/>
        <a:lstStyle/>
        <a:p>
          <a:pPr>
            <a:defRPr sz="105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D6F8E4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0360567841221069"/>
          <c:w val="0.53459057864538351"/>
          <c:h val="0.726229008711584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</c:v>
                </c:pt>
              </c:strCache>
            </c:strRef>
          </c:tx>
          <c:dLbls>
            <c:dLbl>
              <c:idx val="0"/>
              <c:layout>
                <c:manualLayout>
                  <c:x val="-0.16358755837165045"/>
                  <c:y val="-1.25344747248318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36-419C-8DEF-868A3A55620F}"/>
                </c:ext>
              </c:extLst>
            </c:dLbl>
            <c:dLbl>
              <c:idx val="1"/>
              <c:layout>
                <c:manualLayout>
                  <c:x val="0.11378664019410027"/>
                  <c:y val="-0.138903074075006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36-419C-8DEF-868A3A55620F}"/>
                </c:ext>
              </c:extLst>
            </c:dLbl>
            <c:dLbl>
              <c:idx val="2"/>
              <c:layout>
                <c:manualLayout>
                  <c:x val="5.75193706075669E-2"/>
                  <c:y val="6.358225448958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36-419C-8DEF-868A3A55620F}"/>
                </c:ext>
              </c:extLst>
            </c:dLbl>
            <c:dLbl>
              <c:idx val="3"/>
              <c:layout>
                <c:manualLayout>
                  <c:x val="1.4760120739272697E-2"/>
                  <c:y val="0.125808345716948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36-419C-8DEF-868A3A55620F}"/>
                </c:ext>
              </c:extLst>
            </c:dLbl>
            <c:dLbl>
              <c:idx val="4"/>
              <c:layout>
                <c:manualLayout>
                  <c:x val="1.4222770050639482E-3"/>
                  <c:y val="-0.111356352164823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43093957302219E-2"/>
                      <c:h val="4.538227589854670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436-419C-8DEF-868A3A55620F}"/>
                </c:ext>
              </c:extLst>
            </c:dLbl>
            <c:dLbl>
              <c:idx val="5"/>
              <c:layout>
                <c:manualLayout>
                  <c:x val="6.4035335679548153E-2"/>
                  <c:y val="3.14680250862655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36-419C-8DEF-868A3A55620F}"/>
                </c:ext>
              </c:extLst>
            </c:dLbl>
            <c:dLbl>
              <c:idx val="6"/>
              <c:layout>
                <c:manualLayout>
                  <c:x val="7.8228315133443957E-2"/>
                  <c:y val="6.3864978716973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436-419C-8DEF-868A3A55620F}"/>
                </c:ext>
              </c:extLst>
            </c:dLbl>
            <c:dLbl>
              <c:idx val="7"/>
              <c:layout>
                <c:manualLayout>
                  <c:x val="-1.3826308725553791E-2"/>
                  <c:y val="-6.6641059869531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436-419C-8DEF-868A3A55620F}"/>
                </c:ext>
              </c:extLst>
            </c:dLbl>
            <c:dLbl>
              <c:idx val="8"/>
              <c:layout>
                <c:manualLayout>
                  <c:x val="1.6821383645544759E-2"/>
                  <c:y val="-6.49924124121603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436-419C-8DEF-868A3A55620F}"/>
                </c:ext>
              </c:extLst>
            </c:dLbl>
            <c:dLbl>
              <c:idx val="9"/>
              <c:layout>
                <c:manualLayout>
                  <c:x val="4.9540082463955616E-2"/>
                  <c:y val="-6.32938631841422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DF-4830-B39E-3D7EE5A4BF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МП "Развитие образования в МО "Невельский район" 55,2%</c:v>
                </c:pt>
                <c:pt idx="1">
                  <c:v>МП "Развитие культуры в МО "Невельский район" 11,9%</c:v>
                </c:pt>
                <c:pt idx="2">
                  <c:v>МП"Содействие экономическому развитию и инвестиционной привлекательности МО "Невельский район" 1,2%</c:v>
                </c:pt>
                <c:pt idx="3">
                  <c:v>МП"Обеспечение безопасности граждан на территории МО "Невельский район" 0,6%</c:v>
                </c:pt>
                <c:pt idx="4">
                  <c:v>МП"Комплексное  развитие систем коммунальной инфраструктуры и благоустройства МО"Невельский район" 4,5%</c:v>
                </c:pt>
                <c:pt idx="5">
                  <c:v>МП "Развитие транспортного обслуживания населения на территории МО "Невельский район"13,4%</c:v>
                </c:pt>
                <c:pt idx="6">
                  <c:v>МП"Управление и обеспечение деятельности администрации муниципального образования, создание условий для эффективного
 управления муниципальными финансами и муниципальным долгом МО "Невельский район"  11,3%</c:v>
                </c:pt>
                <c:pt idx="7">
                  <c:v>МП "Развитие молодежной политики, физической культуры и спорта в МО "Невельский район"  1,3%</c:v>
                </c:pt>
                <c:pt idx="8">
                  <c:v>Непрограммные расходы 0,6%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0.55200000000000005</c:v>
                </c:pt>
                <c:pt idx="1">
                  <c:v>0.11899999999999999</c:v>
                </c:pt>
                <c:pt idx="2">
                  <c:v>1.2E-2</c:v>
                </c:pt>
                <c:pt idx="3">
                  <c:v>6.0000000000000001E-3</c:v>
                </c:pt>
                <c:pt idx="4">
                  <c:v>4.4999999999999998E-2</c:v>
                </c:pt>
                <c:pt idx="5">
                  <c:v>0.13400000000000001</c:v>
                </c:pt>
                <c:pt idx="6">
                  <c:v>0.113</c:v>
                </c:pt>
                <c:pt idx="7">
                  <c:v>1.2999999999999999E-2</c:v>
                </c:pt>
                <c:pt idx="8">
                  <c:v>6.0000000000000001E-3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436-419C-8DEF-868A3A556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chemeClr val="bg1">
            <a:lumMod val="95000"/>
          </a:schemeClr>
        </a:solidFill>
        <a:ln>
          <a:solidFill>
            <a:srgbClr val="00B050"/>
          </a:solidFill>
        </a:ln>
      </c:spPr>
    </c:plotArea>
    <c:legend>
      <c:legendPos val="r"/>
      <c:legendEntry>
        <c:idx val="2"/>
        <c:txPr>
          <a:bodyPr/>
          <a:lstStyle/>
          <a:p>
            <a:pPr>
              <a:lnSpc>
                <a:spcPct val="100000"/>
              </a:lnSpc>
              <a:defRPr sz="105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3865677111145371"/>
          <c:y val="7.4854243233717557E-3"/>
          <c:w val="0.45849856288369395"/>
          <c:h val="0.99251457567662826"/>
        </c:manualLayout>
      </c:layout>
      <c:overlay val="0"/>
      <c:spPr>
        <a:solidFill>
          <a:schemeClr val="bg1">
            <a:lumMod val="95000"/>
          </a:schemeClr>
        </a:solidFill>
        <a:ln w="6350">
          <a:solidFill>
            <a:srgbClr val="00B050"/>
          </a:solidFill>
        </a:ln>
      </c:spPr>
      <c:txPr>
        <a:bodyPr/>
        <a:lstStyle/>
        <a:p>
          <a:pPr>
            <a:lnSpc>
              <a:spcPct val="100000"/>
            </a:lnSpc>
            <a:defRPr sz="105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993739743511825E-2"/>
          <c:y val="0.43002329693677216"/>
          <c:w val="0.89410895073688623"/>
          <c:h val="0.551921408977220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5.8600619626399286E-2"/>
                  <c:y val="-0.1144021257456758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23,8%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358570823342871"/>
                      <c:h val="6.564101204843227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0-20EC-4BD5-9842-72D4E9198054}"/>
                </c:ext>
              </c:extLst>
            </c:dLbl>
            <c:dLbl>
              <c:idx val="1"/>
              <c:layout>
                <c:manualLayout>
                  <c:x val="-3.6858040585794262E-2"/>
                  <c:y val="-0.1145488174380059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50,0%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320229783486648"/>
                      <c:h val="7.4056526413615889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20EC-4BD5-9842-72D4E9198054}"/>
                </c:ext>
              </c:extLst>
            </c:dLbl>
            <c:dLbl>
              <c:idx val="2"/>
              <c:layout>
                <c:manualLayout>
                  <c:x val="0.10680519637474972"/>
                  <c:y val="1.559028991743530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6,9%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0EC-4BD5-9842-72D4E9198054}"/>
                </c:ext>
              </c:extLst>
            </c:dLbl>
            <c:dLbl>
              <c:idx val="3"/>
              <c:layout>
                <c:manualLayout>
                  <c:x val="6.0491102875277231E-2"/>
                  <c:y val="-9.0244365704757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877741343270982"/>
                      <c:h val="7.826428359620771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1B4B-4AC0-B9FF-3675FEF459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Развитие библиотечного дела 23,8%</c:v>
                </c:pt>
                <c:pt idx="1">
                  <c:v>Развитие системы культурно-досугового обслуживания  населения 50,0%</c:v>
                </c:pt>
                <c:pt idx="2">
                  <c:v>Развитие музейного дела 6,9%</c:v>
                </c:pt>
                <c:pt idx="3">
                  <c:v>Развитие туризма 0,4%</c:v>
                </c:pt>
                <c:pt idx="4">
                  <c:v>Дополнительное образование в сфере культуры и искусства 18,9%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0.23799999999999999</c:v>
                </c:pt>
                <c:pt idx="1">
                  <c:v>0.5</c:v>
                </c:pt>
                <c:pt idx="2">
                  <c:v>6.9000000000000006E-2</c:v>
                </c:pt>
                <c:pt idx="3">
                  <c:v>4.0000000000000001E-3</c:v>
                </c:pt>
                <c:pt idx="4">
                  <c:v>0.189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0EC-4BD5-9842-72D4E91980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chemeClr val="bg1"/>
        </a:solidFill>
        <a:ln>
          <a:solidFill>
            <a:srgbClr val="00B050"/>
          </a:solidFill>
        </a:ln>
      </c:spPr>
    </c:plotArea>
    <c:legend>
      <c:legendPos val="r"/>
      <c:layout>
        <c:manualLayout>
          <c:xMode val="edge"/>
          <c:yMode val="edge"/>
          <c:x val="3.0673816360422705E-2"/>
          <c:y val="0"/>
          <c:w val="0.9113224602994201"/>
          <c:h val="0.43584332894064493"/>
        </c:manualLayout>
      </c:layout>
      <c:overlay val="0"/>
      <c:spPr>
        <a:solidFill>
          <a:schemeClr val="bg1">
            <a:lumMod val="95000"/>
          </a:schemeClr>
        </a:solidFill>
        <a:ln>
          <a:solidFill>
            <a:srgbClr val="00B050"/>
          </a:solidFill>
        </a:ln>
      </c:spPr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>
        <a:lumMod val="95000"/>
      </a:schemeClr>
    </a:solidFill>
    <a:ln w="28575">
      <a:solidFill>
        <a:srgbClr val="002060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r">
              <a:defRPr sz="1200"/>
            </a:lvl1pPr>
          </a:lstStyle>
          <a:p>
            <a:fld id="{39D1CEA6-189B-4179-9161-3DF408EF6B79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3" rIns="91424" bIns="4571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91424" tIns="45713" rIns="91424" bIns="4571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3"/>
            <a:ext cx="2945659" cy="496411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3"/>
            <a:ext cx="2945659" cy="496411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r">
              <a:defRPr sz="1200"/>
            </a:lvl1pPr>
          </a:lstStyle>
          <a:p>
            <a:fld id="{7E5C1DC3-5573-4B7E-8225-86F88CC908A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803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1DC3-5573-4B7E-8225-86F88CC908A1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437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1DC3-5573-4B7E-8225-86F88CC908A1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603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C1DC3-5573-4B7E-8225-86F88CC908A1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89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C1DC3-5573-4B7E-8225-86F88CC908A1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716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5C1DC3-5573-4B7E-8225-86F88CC908A1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4132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41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46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54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71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775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98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540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467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07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09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028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7EA89-6F89-49D0-91A5-43BCB4B7FCF3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4FF5E-A494-4BC2-A831-19A758C986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300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6" r:id="rId1"/>
    <p:sldLayoutId id="2147484207" r:id="rId2"/>
    <p:sldLayoutId id="2147484208" r:id="rId3"/>
    <p:sldLayoutId id="2147484209" r:id="rId4"/>
    <p:sldLayoutId id="2147484210" r:id="rId5"/>
    <p:sldLayoutId id="2147484211" r:id="rId6"/>
    <p:sldLayoutId id="2147484212" r:id="rId7"/>
    <p:sldLayoutId id="2147484213" r:id="rId8"/>
    <p:sldLayoutId id="2147484214" r:id="rId9"/>
    <p:sldLayoutId id="2147484215" r:id="rId10"/>
    <p:sldLayoutId id="21474842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chart" Target="../charts/chart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nevel@finupr.pskov.ru" TargetMode="External"/><Relationship Id="rId2" Type="http://schemas.openxmlformats.org/officeDocument/2006/relationships/hyperlink" Target="http://nevel.reg60.r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280919" cy="4464496"/>
          </a:xfr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br>
              <a:rPr lang="ru-RU" sz="3200" dirty="0">
                <a:cs typeface="David" panose="020E0502060401010101" pitchFamily="34" charset="-79"/>
              </a:rPr>
            </a:br>
            <a:br>
              <a:rPr lang="ru-RU" sz="3200" dirty="0">
                <a:cs typeface="David" panose="020E0502060401010101" pitchFamily="34" charset="-79"/>
              </a:rPr>
            </a:br>
            <a:br>
              <a:rPr lang="ru-RU" sz="3200" dirty="0">
                <a:cs typeface="David" panose="020E0502060401010101" pitchFamily="34" charset="-79"/>
              </a:rPr>
            </a:br>
            <a:br>
              <a:rPr lang="ru-RU" sz="3200" dirty="0">
                <a:cs typeface="David" panose="020E0502060401010101" pitchFamily="34" charset="-79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 «Невельский район» на 2023 год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плановый период 2024 и 2025 годов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157192"/>
            <a:ext cx="8856984" cy="1296144"/>
          </a:xfrm>
          <a:solidFill>
            <a:srgbClr val="D6F8E4"/>
          </a:solidFill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 Финансовым управлением Администрации Невельского района к проекту бюджета на 2023 год и на плановый период 2024 и 2025 годов</a:t>
            </a:r>
          </a:p>
        </p:txBody>
      </p:sp>
      <p:pic>
        <p:nvPicPr>
          <p:cNvPr id="4" name="Picture 6" descr="http://www.russiaru.net/avatar/KymSS@russiaru.net/orig/06811591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1" y="548680"/>
            <a:ext cx="216024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409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0CF0B7B-89C7-B2AB-FA04-CC8283E3141F}"/>
              </a:ext>
            </a:extLst>
          </p:cNvPr>
          <p:cNvSpPr/>
          <p:nvPr/>
        </p:nvSpPr>
        <p:spPr>
          <a:xfrm>
            <a:off x="395536" y="152636"/>
            <a:ext cx="4248472" cy="6588732"/>
          </a:xfrm>
          <a:prstGeom prst="rect">
            <a:avLst/>
          </a:prstGeom>
          <a:solidFill>
            <a:srgbClr val="D6F8E4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Основные направления бюджетной и налоговой политики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на 2023 год и плановый период 2024 и 2025 годов в области расходов бюджета района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   -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Обеспечение подотчетности (подконтрольности) расходов бюджета района;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Сохранение практики формирования «программного» бюджета;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Повышение адаптивности муниципальных учреждений;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Обеспечение широкого вовлечения граждан в процедуры обсуждения и принятия бюджетных решений, общественного контроля их эффективности и результативности;</a:t>
            </a:r>
          </a:p>
          <a:p>
            <a:pPr indent="342900" algn="just">
              <a:spcBef>
                <a:spcPts val="1000"/>
              </a:spcBef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-</a:t>
            </a:r>
            <a:r>
              <a:rPr lang="ru-RU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Совершенствование взаимоотношений бюджета района и бюджетов поселений.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6916CBE-E45D-C55A-58D2-F3AF6795C4A8}"/>
              </a:ext>
            </a:extLst>
          </p:cNvPr>
          <p:cNvSpPr/>
          <p:nvPr/>
        </p:nvSpPr>
        <p:spPr>
          <a:xfrm>
            <a:off x="4788024" y="152636"/>
            <a:ext cx="4104456" cy="6552728"/>
          </a:xfrm>
          <a:prstGeom prst="rect">
            <a:avLst/>
          </a:prstGeom>
          <a:solidFill>
            <a:srgbClr val="D6F8E4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Основные направления бюджетной и налоговой политики на</a:t>
            </a:r>
            <a:endParaRPr kumimoji="0" lang="ru-RU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2023 год и на плановый период 2024 и 2025 годов в области муниципального контроля в финансово-бюджетной сфере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6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Совершенствование правового регулирования муниципального финансового контроля;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Организация деятельности по муниципальному финансовому контролю в соответствии с изменениями законодательства Российской Федерации и муниципальных правовых актов Невельского района;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5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Организация и осуществление внутреннего финансового аудита;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Обеспечение открытости и прозрачности общественных муниципальных финансов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823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1296144"/>
          </a:xfrm>
          <a:solidFill>
            <a:srgbClr val="D6F8E4"/>
          </a:solidFill>
          <a:ln w="285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форма образования и расходования денежных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средств, предназначенных для финансового обеспечения задач и функций государства и местного самоуправления.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0263" y="1700808"/>
            <a:ext cx="3025500" cy="2808312"/>
          </a:xfrm>
          <a:solidFill>
            <a:schemeClr val="bg1">
              <a:lumMod val="95000"/>
            </a:schemeClr>
          </a:solidFill>
          <a:ln w="285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превышения расходов над доходами образуется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(необходимы источники покрытия дефицита, можно например использовать остатки средств или привлечь средства в долг)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747393" y="1772816"/>
            <a:ext cx="3096344" cy="2448272"/>
          </a:xfrm>
          <a:solidFill>
            <a:schemeClr val="bg1">
              <a:lumMod val="95000"/>
            </a:schemeClr>
          </a:solidFill>
          <a:ln w="28575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превышения доходов над расходами образуется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(можно накапливать резервы, погашать имеющиеся долги)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4797152"/>
            <a:ext cx="8856984" cy="1872208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Сбалансированность бюджета по доходам и расходам — основополагающее требование, предъявляемое к органам, составляющим и утверждающим бюджет. Сбалансированность бюджета — принцип формирования и исполнения бюджета, состоящий в количественном соответствии (равновесии) расходов источникам их финансирования составляющим и утверждающим бюджет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461" y="1556792"/>
            <a:ext cx="2064229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260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624" y="110567"/>
            <a:ext cx="8628751" cy="720081"/>
          </a:xfrm>
          <a:solidFill>
            <a:srgbClr val="D6F8E4"/>
          </a:solidFill>
          <a:ln w="28575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Показатели, характеризующие Невельский район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392" y="4532468"/>
            <a:ext cx="3614694" cy="2038722"/>
          </a:xfrm>
          <a:solidFill>
            <a:schemeClr val="bg1">
              <a:lumMod val="95000"/>
            </a:schemeClr>
          </a:solidFill>
          <a:ln w="28575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бюджетные учреждения      культуры 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 (из них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подключено к сети Интернет),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клубных структурных подразделений,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-Музей истории города Невеля</a:t>
            </a:r>
          </a:p>
        </p:txBody>
      </p:sp>
      <p:pic>
        <p:nvPicPr>
          <p:cNvPr id="1026" name="Picture 2" descr="C:\Users\user\Desktop\к гражд.бюдж\599934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02" y="980729"/>
            <a:ext cx="331236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980729"/>
            <a:ext cx="5184576" cy="2952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Невельский район основан в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1927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году.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района-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2 689,9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км. Удаленность от областного центра-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км.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Граничит с Новосокольническим районом (на севере), Великолукским районом (на востоке),Усвятским районом(на юго-востоке), с республикой Беларусь( на юге),Себежским районом(на западе),Пустошкинским районом(на северо-западе).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постоянного населения  (на 01.01.2022г.)-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21 815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Денежных доходов на душу населения-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18,8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Денежных расходов на душу населения-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19,1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 руб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3933058"/>
            <a:ext cx="5184576" cy="281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образования Невельского района функционирует: </a:t>
            </a:r>
          </a:p>
          <a:p>
            <a:pPr lvl="0"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учреждение дошкольного образования (в составе трех корпусов) – 575 детей и 73 педагогических работника; </a:t>
            </a:r>
          </a:p>
          <a:p>
            <a:pPr lvl="0"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общего образования(с филиалами), в которых обучается 1861 ребенок и обучают 149 педагогических работников;</a:t>
            </a:r>
          </a:p>
          <a:p>
            <a:pPr lvl="0" algn="just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дополнительного образования (МБУ ДО ДЮСШ -614 детей, МБУ ДО ДШИ- 380 детей);</a:t>
            </a:r>
          </a:p>
          <a:p>
            <a:pPr lvl="0"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МБУ «Лидер»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2886" y="3147034"/>
            <a:ext cx="3660199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протяженность дорог общего пользования местного значения в Невельском районе-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1102,49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км.</a:t>
            </a:r>
          </a:p>
        </p:txBody>
      </p:sp>
    </p:spTree>
    <p:extLst>
      <p:ext uri="{BB962C8B-B14F-4D97-AF65-F5344CB8AC3E}">
        <p14:creationId xmlns:p14="http://schemas.microsoft.com/office/powerpoint/2010/main" val="1220963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3770"/>
            <a:ext cx="6984776" cy="884475"/>
          </a:xfr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бюджета на 2023 год и на плановый период 2024 и 2025 годов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302390"/>
              </p:ext>
            </p:extLst>
          </p:nvPr>
        </p:nvGraphicFramePr>
        <p:xfrm>
          <a:off x="217381" y="1268759"/>
          <a:ext cx="8709237" cy="4625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6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9174">
                  <a:extLst>
                    <a:ext uri="{9D8B030D-6E8A-4147-A177-3AD203B41FA5}">
                      <a16:colId xmlns:a16="http://schemas.microsoft.com/office/drawing/2014/main" val="3029026047"/>
                    </a:ext>
                  </a:extLst>
                </a:gridCol>
                <a:gridCol w="9462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58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66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31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594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59420">
                  <a:extLst>
                    <a:ext uri="{9D8B030D-6E8A-4147-A177-3AD203B41FA5}">
                      <a16:colId xmlns:a16="http://schemas.microsoft.com/office/drawing/2014/main" val="3062695232"/>
                    </a:ext>
                  </a:extLst>
                </a:gridCol>
              </a:tblGrid>
              <a:tr h="1524693"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бюджет, тыс.руб.</a:t>
                      </a:r>
                    </a:p>
                    <a:p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 (факт)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бюджет, тыс.руб.</a:t>
                      </a:r>
                    </a:p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(факт на 01.11.2021)</a:t>
                      </a:r>
                    </a:p>
                    <a:p>
                      <a:endParaRPr lang="ru-RU" sz="1200" b="0" dirty="0">
                        <a:solidFill>
                          <a:schemeClr val="tx1"/>
                        </a:solidFill>
                        <a:highlight>
                          <a:srgbClr val="E3EBF5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бюджет, тыс.руб.</a:t>
                      </a:r>
                    </a:p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</a:p>
                    <a:p>
                      <a:endParaRPr lang="ru-RU" sz="1200" b="0" dirty="0">
                        <a:solidFill>
                          <a:schemeClr val="tx1"/>
                        </a:solidFill>
                        <a:highlight>
                          <a:srgbClr val="E3EBF5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Консолидированный бюджет, тыс.руб.</a:t>
                      </a:r>
                    </a:p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</a:p>
                    <a:p>
                      <a:endParaRPr lang="ru-RU" sz="12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бюджет, тыс.руб.</a:t>
                      </a:r>
                    </a:p>
                    <a:p>
                      <a:pPr algn="l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</a:p>
                    <a:p>
                      <a:pPr algn="l"/>
                      <a:endParaRPr lang="ru-RU" sz="12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chemeClr val="tx1"/>
                          </a:solidFill>
                          <a:highlight>
                            <a:srgbClr val="D6F8E4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Консолидированный бюджет, тыс.руб.</a:t>
                      </a:r>
                    </a:p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highlight>
                            <a:srgbClr val="D6F8E4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highlight>
                            <a:srgbClr val="D6F8E4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бюджет, тыс.руб.</a:t>
                      </a:r>
                    </a:p>
                    <a:p>
                      <a:pPr algn="l"/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>
                          <a:solidFill>
                            <a:schemeClr val="tx1"/>
                          </a:solidFill>
                          <a:highlight>
                            <a:srgbClr val="D6F8E4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Консолидированный бюджет, тыс.руб.</a:t>
                      </a:r>
                    </a:p>
                    <a:p>
                      <a:pPr algn="l"/>
                      <a:r>
                        <a:rPr lang="ru-RU" sz="1200" b="1" dirty="0">
                          <a:solidFill>
                            <a:schemeClr val="tx1"/>
                          </a:solidFill>
                          <a:highlight>
                            <a:srgbClr val="D6F8E4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highlight>
                            <a:srgbClr val="D6F8E4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</a:p>
                    <a:p>
                      <a:pPr algn="l"/>
                      <a:endParaRPr lang="ru-RU" sz="12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953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</a:p>
                    <a:p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425 167,5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369 749,4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410 200,9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447 923,4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394 189,4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432 828,4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385 886,4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425 568,2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0353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  <a:p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424 871,8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353 894,8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416 093,6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453 816,1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398 889,4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437 171,5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390 086,4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429 206,7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3244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Дефицит/</a:t>
                      </a:r>
                    </a:p>
                    <a:p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</a:t>
                      </a:r>
                    </a:p>
                    <a:p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295,7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15 854,6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-5 892,7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-5 892,7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-4 700,0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-4 343,1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-4 200,0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-3 638,5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5250" y="6093296"/>
            <a:ext cx="8709237" cy="5925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3877"/>
                </a:solidFill>
                <a:latin typeface="Tahoma"/>
                <a:ea typeface="Times New Roman"/>
              </a:rPr>
              <a:t> 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Консолидированный бюджет - свод бюджетов всех уровней бюджетной системы Российской Федерации на соответствующей территории</a:t>
            </a:r>
            <a:r>
              <a:rPr lang="ru-RU" dirty="0">
                <a:solidFill>
                  <a:srgbClr val="003877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50" y="4671"/>
            <a:ext cx="1728192" cy="963574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901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002" y="707355"/>
            <a:ext cx="8567972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обязательный, индивидуально безвозмездный платеж, взимаемый в форме отчуждения денежных средств, принадлежащих организациям или физическим лицам на праве собственности, хозяйственного ведения или оперативного управления, в целях финансового обеспечения деятельности государства и муниципальных образований.(ст.8 Налогового Кодекса РФ)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Виды налогов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7496" y="275307"/>
            <a:ext cx="8494984" cy="432048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Федеральные, региональные и местные налоги.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0163" y="2782734"/>
            <a:ext cx="2374304" cy="436116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49875" y="2745666"/>
            <a:ext cx="3024336" cy="432048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773453"/>
            <a:ext cx="2664296" cy="436116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6863" y="3429000"/>
            <a:ext cx="795027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Установлены налоговым кодексом Российской Федерации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077072"/>
            <a:ext cx="2448272" cy="2585323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обязательны к уплате на всей территории РФ,</a:t>
            </a:r>
          </a:p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прибыль организаций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доходы физических лиц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акцизы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49875" y="4077070"/>
            <a:ext cx="2519114" cy="2585323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законами субъектов РФ и обязательны к уплате на соответствующей территории субъекта РФ,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имущество организаций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транспортный налог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5742478" y="4077071"/>
            <a:ext cx="3168352" cy="2585323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нормативными актами представительных органов муниципальных образований и обязательны на территории соответствующего МО,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земельный налог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имущество физических лиц</a:t>
            </a:r>
          </a:p>
        </p:txBody>
      </p:sp>
    </p:spTree>
    <p:extLst>
      <p:ext uri="{BB962C8B-B14F-4D97-AF65-F5344CB8AC3E}">
        <p14:creationId xmlns:p14="http://schemas.microsoft.com/office/powerpoint/2010/main" val="3163838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36004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налоги платят жители Невельского района?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5279319"/>
              </p:ext>
            </p:extLst>
          </p:nvPr>
        </p:nvGraphicFramePr>
        <p:xfrm>
          <a:off x="107506" y="476673"/>
          <a:ext cx="8928989" cy="6264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0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76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6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2756">
                <a:tc>
                  <a:txBody>
                    <a:bodyPr/>
                    <a:lstStyle>
                      <a:lvl1pPr indent="136525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13652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и сборы, установленные законодательством         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indent="136525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13652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13652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бюджеты</a:t>
                      </a:r>
                    </a:p>
                    <a:p>
                      <a:pPr marL="0" marR="0" lvl="0" indent="13652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городского и сельских   поселений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716">
                <a:tc>
                  <a:txBody>
                    <a:bodyPr/>
                    <a:lstStyle>
                      <a:lvl1pPr indent="136525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уплаты на нефтепродукты (акцизы) 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нормативу  исходя из  протяженности  дорог  12%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Федеральные</a:t>
                      </a:r>
                      <a:r>
                        <a:rPr lang="ru-RU" sz="16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налоги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481">
                <a:tc>
                  <a:txBody>
                    <a:bodyPr/>
                    <a:lstStyle>
                      <a:lvl1pPr indent="136525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 лиц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20%+БК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100">
                <a:tc>
                  <a:txBody>
                    <a:bodyPr/>
                    <a:lstStyle>
                      <a:lvl1pPr indent="136525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Госпошлина(в зависимости от установленных полномочий)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3329">
                <a:tc>
                  <a:txBody>
                    <a:bodyPr/>
                    <a:lstStyle/>
                    <a:p>
                      <a:pPr marL="0" marR="0" lvl="0" indent="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marL="45187" marR="4518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Специальный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налоговый режим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603351"/>
                  </a:ext>
                </a:extLst>
              </a:tr>
              <a:tr h="619481">
                <a:tc>
                  <a:txBody>
                    <a:bodyPr/>
                    <a:lstStyle/>
                    <a:p>
                      <a:pPr marL="0" marR="0" lvl="0" indent="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налог на вмененный доход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Специальный налоговый режим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2047">
                <a:tc>
                  <a:txBody>
                    <a:bodyPr/>
                    <a:lstStyle/>
                    <a:p>
                      <a:pPr marL="0" marR="0" lvl="0" indent="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сельскохозяйственный налог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2210">
                <a:tc>
                  <a:txBody>
                    <a:bodyPr/>
                    <a:lstStyle>
                      <a:lvl1pPr indent="136525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Местные налоги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3576">
                <a:tc>
                  <a:txBody>
                    <a:bodyPr/>
                    <a:lstStyle>
                      <a:lvl1pPr indent="136525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</a:p>
                    <a:p>
                      <a:pPr marL="0" marR="0" lvl="0" indent="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itchFamily="34" charset="0"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87" marR="4518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" name="Рисунок 4" descr="C:\Users\user\Desktop\к бюджету 2020-2022\для бюджета для граждан\1530004769-29a08378cf468314efee50d9aab6e3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2" y="620688"/>
            <a:ext cx="1728192" cy="1419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1150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1584176"/>
          </a:xfr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Объёмы поступлений доходов бюджета МО «Невельский район» </a:t>
            </a:r>
            <a:b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2023-2025 годах:</a:t>
            </a:r>
            <a:b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год- 410 200,9 тыс.руб.</a:t>
            </a:r>
            <a:b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год- 394 189,4 тыс.руб.</a:t>
            </a:r>
            <a:b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год- 385 886,4 тыс.руб.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75738195"/>
              </p:ext>
            </p:extLst>
          </p:nvPr>
        </p:nvGraphicFramePr>
        <p:xfrm>
          <a:off x="330700" y="3356992"/>
          <a:ext cx="424130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220851132"/>
              </p:ext>
            </p:extLst>
          </p:nvPr>
        </p:nvGraphicFramePr>
        <p:xfrm>
          <a:off x="5004048" y="2017219"/>
          <a:ext cx="4032448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433716445"/>
              </p:ext>
            </p:extLst>
          </p:nvPr>
        </p:nvGraphicFramePr>
        <p:xfrm>
          <a:off x="4644008" y="4437112"/>
          <a:ext cx="439248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1988840"/>
            <a:ext cx="4608512" cy="1296144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поступающие в бюджет денежные средства, за исключением средств, являющихся в соответствии с Бюджетным Кодексом, источниками финансирования дефицита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2943766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68152"/>
          </a:xfr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бюджета на 2023 год.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налоговых и неналоговых доходов в 2023 году составляет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112 983,0 тыс. руб.,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71919922"/>
              </p:ext>
            </p:extLst>
          </p:nvPr>
        </p:nvGraphicFramePr>
        <p:xfrm>
          <a:off x="323528" y="1772816"/>
          <a:ext cx="871296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3079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1224136"/>
          </a:xfr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бюджета на 2024 и 2025 годы.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год- 116 507,0 тыс.руб.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год- 120 549,0 тыс.руб.</a:t>
            </a:r>
            <a:endParaRPr lang="ru-RU" sz="20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147291940"/>
              </p:ext>
            </p:extLst>
          </p:nvPr>
        </p:nvGraphicFramePr>
        <p:xfrm>
          <a:off x="179512" y="1556792"/>
          <a:ext cx="4358288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10693892"/>
              </p:ext>
            </p:extLst>
          </p:nvPr>
        </p:nvGraphicFramePr>
        <p:xfrm>
          <a:off x="4606202" y="1556792"/>
          <a:ext cx="4358286" cy="518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30380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188640"/>
            <a:ext cx="5184574" cy="1221482"/>
          </a:xfrm>
          <a:solidFill>
            <a:schemeClr val="bg1">
              <a:lumMod val="95000"/>
            </a:schemeClr>
          </a:solidFill>
          <a:ln w="28575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 межбюджетных трансфертов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2023 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733337"/>
              </p:ext>
            </p:extLst>
          </p:nvPr>
        </p:nvGraphicFramePr>
        <p:xfrm>
          <a:off x="71500" y="2850980"/>
          <a:ext cx="4392488" cy="3909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782"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 руб.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618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297 217,9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527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139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81 138,0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8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53 820,0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26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138 783,1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9456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23 476,8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779912" y="1556792"/>
            <a:ext cx="5184573" cy="10081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бюджетные средства,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2708920"/>
            <a:ext cx="3744415" cy="19442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бюджетные средства, предоставляемые бюджету другого уровня бюджетной системы Российской Федерации, физическому или юридическому лицу на условиях долевого финансирования целевых расходов</a:t>
            </a:r>
          </a:p>
          <a:p>
            <a:pPr algn="ctr"/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1" y="4797152"/>
            <a:ext cx="3744415" cy="180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бюджетные средства, предоставляемые бюджету другого уровня бюджетной системы Российской Федерации или юридическому лицу на безвозмездной и безвозвратной основах на осуществление определенных целевых расходов</a:t>
            </a:r>
          </a:p>
        </p:txBody>
      </p:sp>
      <p:pic>
        <p:nvPicPr>
          <p:cNvPr id="8" name="Рисунок 7" descr="C:\Users\user\Desktop\к бюджету 2020-2022\для бюджета для граждан\ccfcf4dff8ed99d5d0ca3ef3a370d5e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96" y="188640"/>
            <a:ext cx="3312368" cy="2376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4247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31626"/>
            <a:ext cx="5760640" cy="605086"/>
          </a:xfr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бюджет для граждан?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2" cy="4997574"/>
          </a:xfrm>
          <a:solidFill>
            <a:srgbClr val="D6F8E4"/>
          </a:solidFill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житель  должен иметь возможность в полном объеме получить информацию о том, сколько район зарабатывает и сколько тратит, какие программы являются для нас приоритетными, каких результатов мы хотим добиться. Одним из инструментов обеспечения прозрачности и публичности бюджета и бюджетного процесса для населения является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для граждан».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для граждан»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информационный сборник, который познакомит население района с основными положениями главного финансового документа Невельского района – районного бюджета, а именно проекта районного бюджета на 2023 год и на плановый период 2024 и 2025 годов. В сборнике в доступной форме представлено описание доходов, расходов бюджета и их структуры, приоритетные направления расходования бюджетных средств, объемы бюджетных ассигнований, направляемых на финансирование социально-значимых мероприятий в сфере социальной политики, образования, жилищно-коммунального хозяйства, культуры и в других сферах.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2188840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376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2624"/>
            <a:ext cx="8712968" cy="164219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выплачиваемые из бюджета денежные средства, за исключением средств, являющихся в соответствии с Бюджетным Кодексом источниками финансирования дефицита бюджета.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717032"/>
            <a:ext cx="8712968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формирования расходов районного бюджета: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разделам, по ведомствам, по муниципальным программам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Базовыми параметрами при расчете расходов бюджета приняты проекты расчетных региональных нормативов при расчете базовых расходов для расчета дотации на выравнивание уровня бюджетной обеспеченности.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районного бюджета учтены в соответствии с проектом закона Псковской области «Об областном бюджете на 2023 год и на плановый период 2024 и 2025 годов». 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5976665" cy="1642194"/>
          </a:xfrm>
          <a:prstGeom prst="rect">
            <a:avLst/>
          </a:prstGeom>
          <a:solidFill>
            <a:srgbClr val="D6F8E4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МО «Невельский район»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2023 год-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416 093,6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2024 год-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398 889,4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2025 год-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390 086,4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2D9644-F65D-4BB2-AD0C-582524254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754" y="0"/>
            <a:ext cx="2660733" cy="208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1924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по разделам на 2018 год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44836660"/>
              </p:ext>
            </p:extLst>
          </p:nvPr>
        </p:nvGraphicFramePr>
        <p:xfrm>
          <a:off x="323528" y="1124744"/>
          <a:ext cx="864096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60648"/>
            <a:ext cx="8229600" cy="7780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по разделам на 2023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154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188640"/>
            <a:ext cx="5544616" cy="1584176"/>
          </a:xfrm>
          <a:solidFill>
            <a:srgbClr val="D6F8E4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altLang="en-US" sz="2200" dirty="0">
                <a:latin typeface="Times New Roman" pitchFamily="18" charset="0"/>
                <a:cs typeface="Times New Roman" pitchFamily="18" charset="0"/>
              </a:rPr>
              <a:t>В целях повышения эффективности и результативности бюджетных расходов районный бюджет на 2023-2025 годы формируется через реализацию  муниципальных программ</a:t>
            </a:r>
            <a:r>
              <a:rPr lang="ru-RU" alt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7334" y="2236248"/>
            <a:ext cx="8424935" cy="42103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ru-RU" dirty="0"/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Программный бюджет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отличается от традиционного тем, что все или почти все расходы включены в программы и каждая программа своей целью прямо увязана с тем или иным стратегическим итогом деятельности ведомства. </a:t>
            </a:r>
          </a:p>
          <a:p>
            <a:pPr lvl="0" indent="136525" algn="just" eaLnBrk="0" fontAlgn="base" hangingPunct="0">
              <a:spcBef>
                <a:spcPct val="20000"/>
              </a:spcBef>
              <a:spcAft>
                <a:spcPct val="0"/>
              </a:spcAft>
              <a:buSzPct val="65000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бюджетирование представляет собой методологию планирования, исполнения и контроля за исполнением бюджета, обеспечивающую взаимосвязь процесса распределения  расходов с результатами от реализации программ, разрабатываемых на основе стратегических целей, с учетом приоритетов государственной политики, общественной значимости ожидаемых и конечных результатов использования бюджетных средств .</a:t>
            </a:r>
            <a:r>
              <a:rPr lang="ru-RU" alt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SimSun" charset="-122"/>
                <a:cs typeface="Times New Roman" panose="02020603050405020304" pitchFamily="18" charset="0"/>
              </a:rPr>
              <a:t> </a:t>
            </a:r>
          </a:p>
          <a:p>
            <a:pPr lvl="0" indent="136525" algn="just" eaLnBrk="0" fontAlgn="base" hangingPunct="0">
              <a:spcBef>
                <a:spcPct val="20000"/>
              </a:spcBef>
              <a:spcAft>
                <a:spcPct val="0"/>
              </a:spcAft>
              <a:buSzPct val="65000"/>
            </a:pPr>
            <a:r>
              <a:rPr lang="ru-RU" alt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SimSun" charset="-122"/>
                <a:cs typeface="Times New Roman" panose="02020603050405020304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</a:t>
            </a:r>
            <a:r>
              <a:rPr lang="ru-RU" alt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SimSun" charset="-122"/>
                <a:cs typeface="Times New Roman" panose="02020603050405020304" pitchFamily="18" charset="0"/>
              </a:rPr>
              <a:t>Муниципальная программа имеет цель, задачи и показатели эффективности</a:t>
            </a:r>
            <a:r>
              <a:rPr lang="ru-RU" alt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SimSun" charset="-122"/>
                <a:cs typeface="Times New Roman" panose="02020603050405020304" pitchFamily="18" charset="0"/>
              </a:rPr>
              <a:t>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lvl="0" indent="136525" algn="just" eaLnBrk="0" fontAlgn="base" hangingPunct="0">
              <a:spcBef>
                <a:spcPct val="20000"/>
              </a:spcBef>
              <a:spcAft>
                <a:spcPct val="0"/>
              </a:spcAft>
              <a:buSzPct val="65000"/>
            </a:pPr>
            <a:r>
              <a:rPr lang="ru-RU" alt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SimSun" charset="-122"/>
                <a:cs typeface="Times New Roman" panose="02020603050405020304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2520280" cy="2119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917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432048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по муниципальным программам на 2023 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359793"/>
              </p:ext>
            </p:extLst>
          </p:nvPr>
        </p:nvGraphicFramePr>
        <p:xfrm>
          <a:off x="179512" y="620688"/>
          <a:ext cx="8784976" cy="6203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6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7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97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9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1542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Сумма, тыс. руб.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987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средств федерального бюджета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средств областного бюджета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средств местного бюджета 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Бюджеты поселений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4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в муниципальном образовании «Невельский район»</a:t>
                      </a:r>
                    </a:p>
                  </a:txBody>
                  <a:tcPr marL="9525" marR="9525" marT="9525" marB="0" anchor="b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229 543,0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16 747,0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137 253,0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75 543,0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4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 в муниципальном образовании «Невельский район»</a:t>
                      </a:r>
                    </a:p>
                  </a:txBody>
                  <a:tcPr marL="9525" marR="9525" marT="9525" marB="0" anchor="b"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49 533,2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49 275,2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55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Содействие экономическому развитию и инвестиционной привлекательности муниципального образования «Невельский район»</a:t>
                      </a:r>
                    </a:p>
                  </a:txBody>
                  <a:tcPr marL="9525" marR="9525" marT="9525" marB="0" anchor="b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4 853,2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4 353,2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безопасности граждан на территории муниципального образования «Невельский район»</a:t>
                      </a:r>
                    </a:p>
                  </a:txBody>
                  <a:tcPr marL="9525" marR="9525" marT="9525" marB="0" anchor="b"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2 295,9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2 093,1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955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Комплексное развитие систем коммунальной инфраструктуры и благоустройства муниципального образования «Невельский район»</a:t>
                      </a:r>
                    </a:p>
                  </a:txBody>
                  <a:tcPr marL="9525" marR="9525" marT="9525" marB="0" anchor="b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18 925,0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5 604,4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5 459,6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7 861,0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7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транспортного обслуживания населения на территории муниципального образования «Невельский район»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55 952,0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27 231,0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13 747,0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14 974,0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26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 муниципального образования «Невельский район»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46 927,5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529,4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7 013,7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39 309,4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6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«Развитие молодежной политики, физической культуры и спорта в муниципальном образовании «Невельский район»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5 428,8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5 196,8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838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Непрограммные расходы</a:t>
                      </a:r>
                    </a:p>
                  </a:txBody>
                  <a:tcPr marL="9525" marR="9525" marT="9525" marB="0" anchor="b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2 635,0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924743"/>
                  </a:ext>
                </a:extLst>
              </a:tr>
              <a:tr h="32417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525" marR="9525" marT="9525" marB="0" anchor="b"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416 093,6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22 880,8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178 145,3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200 013,7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15 053,8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5" name="Picture 2" descr="C:\Users\user\Desktop\к гражд.бюдж\i[9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167317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5874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432048"/>
          </a:xfrm>
          <a:solidFill>
            <a:srgbClr val="D6F8E4"/>
          </a:solidFill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реализацию муниципальных программ в 2023 году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068191"/>
              </p:ext>
            </p:extLst>
          </p:nvPr>
        </p:nvGraphicFramePr>
        <p:xfrm>
          <a:off x="179512" y="620688"/>
          <a:ext cx="8856982" cy="6159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34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7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07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372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 районного бюджета в 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году составят 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416 093,6 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тыс.руб., в том числе на выполнение муниципальных программ 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413 458,6 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тыс.руб.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930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Наименование программы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тыс.руб.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 общем объеме расходов районного бюджета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50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в муниципальном образовании «Невельский район»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229 543,0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55,2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541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«Развитие культуры в муниципальном образовании «Невельский район»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49 533,2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11,9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3629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«Содействие экономическому развитию и инвестиционной привлекательности муниципального образования «Невельский район»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4 853,2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3629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«Обеспечение безопасности граждан на территории 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 «Невельский район»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2 295,9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1718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«Комплексное развитие коммунальной инфраструктуры и благоустройства муниципального образования «Невельский район»</a:t>
                      </a:r>
                    </a:p>
                    <a:p>
                      <a:pPr algn="l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18 925,0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007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3424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360040"/>
          </a:xfrm>
          <a:solidFill>
            <a:srgbClr val="D6F8E4"/>
          </a:solidFill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реализацию муниципальных программ в 2023 году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2424"/>
              </p:ext>
            </p:extLst>
          </p:nvPr>
        </p:nvGraphicFramePr>
        <p:xfrm>
          <a:off x="179512" y="692696"/>
          <a:ext cx="8784975" cy="5760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32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52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4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73649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Наименование программы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тыс.руб.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 общем объеме расходов районного бюджета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598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«Развитие транспортного обслуживания населения на территории муниципального образования «Невельский район»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55 952,0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13,4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6369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 муниципального образования  «Невельский район»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46 927,5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11,3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598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«Развитие молодежной политики, физической культуры и спорта в муниципальном образовании «Невельский район»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5 428,8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8655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Непрограммные направления  деятельности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2 635,0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1100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3394720" cy="57606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по разделам на 2018 год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289731319"/>
              </p:ext>
            </p:extLst>
          </p:nvPr>
        </p:nvGraphicFramePr>
        <p:xfrm>
          <a:off x="107504" y="116632"/>
          <a:ext cx="8928992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7504" y="116632"/>
            <a:ext cx="4680520" cy="1008112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реализацию муниципальных программ на 2023 год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570032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39"/>
            <a:ext cx="8712968" cy="959757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реализацию муниципальных программ на 2024-2025  годы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923544"/>
              </p:ext>
            </p:extLst>
          </p:nvPr>
        </p:nvGraphicFramePr>
        <p:xfrm>
          <a:off x="323528" y="1268760"/>
          <a:ext cx="8640960" cy="520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8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24136">
                <a:tc gridSpan="4">
                  <a:txBody>
                    <a:bodyPr/>
                    <a:lstStyle/>
                    <a:p>
                      <a:pPr algn="just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районного бюджета  в 2024 году составят 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398 889,4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тыс.руб., в том числе на выполнение муниципальных программ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392 298,4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тыс.руб.,</a:t>
                      </a:r>
                    </a:p>
                    <a:p>
                      <a:pPr algn="just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2025 году-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390 086,4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тыс.руб., в том числе на выполнение муниципальных программ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379 460,4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Наименование программы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тыс.руб.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2025 год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 руб.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муниципальном образовании «Невельский район»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227 942,7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220 454,3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488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«Развитие культуры в муниципальном образовании «Невельский район»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49 325,0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49 004,0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2811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«Содействие экономическому развитию и инвестиционной привлекательности муниципального образования «Невельский район»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3 354,6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2 627,6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2811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«Обеспечение безопасности граждан на территории 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 «Невельский район»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1 952,0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1 911,7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31066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181395"/>
              </p:ext>
            </p:extLst>
          </p:nvPr>
        </p:nvGraphicFramePr>
        <p:xfrm>
          <a:off x="0" y="116632"/>
          <a:ext cx="9036496" cy="6624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0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9557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тыс.руб.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тыс.руб.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459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«Комплексное развитие коммунальной инфраструктуры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благоустройства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образования «Невельский район»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6 475,1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3 685,0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459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«Развитие транспортного обслуживания населения на территории муниципального образования «Невельский район»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57 476,0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59 838,0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867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долгом муниципального образования  «Невельский район»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41 366,0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38 420,8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459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«Развитие молодежной политики, физической культуры и спорта в муниципальном образовании «Невельский район»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4 407,0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3 519,0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582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Непрограммные направления  деятельности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1 821,0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1 621,0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83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Условно-утвержденные*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4 770,0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9 005,0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04080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6E6E6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400" b="1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 условно утвержденными расходами понимаются не распределенные в плановом периоде по разделам, подразделам, целевым статьям и видам расходов в ведомственной структуре расходов бюджета бюджетные ассигнования</a:t>
                      </a:r>
                      <a:endParaRPr lang="ru-RU" sz="1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6041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952" y="142875"/>
            <a:ext cx="3217314" cy="1520517"/>
          </a:xfrm>
          <a:solidFill>
            <a:schemeClr val="bg1">
              <a:lumMod val="95000"/>
            </a:schemeClr>
          </a:solidFill>
          <a:ln w="28575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Муниципальная программа  «Развитие образования в муниципальном образовании «Невельский район»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1730542"/>
            <a:ext cx="3060103" cy="1899434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</a:rPr>
              <a:t>Целью программы является обеспечение доступности качественного дошкольного, общего, дополнительного образования, соответствующего требованиям федеральных государственных стандартов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к гражд.бюдж\DSCN30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639" y="163537"/>
            <a:ext cx="2161482" cy="149985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19495"/>
              </p:ext>
            </p:extLst>
          </p:nvPr>
        </p:nvGraphicFramePr>
        <p:xfrm>
          <a:off x="147952" y="3861048"/>
          <a:ext cx="3138570" cy="2931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0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1510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Подпрограммы, 2023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517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дошкольного, общего,  дополнительного образования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221 627,3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517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реализации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муниципальной программы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7 915,7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532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229 543,0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72150" y="1899149"/>
            <a:ext cx="3192336" cy="1730827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</a:rPr>
              <a:t>Целью программы является создание условий для социализации и самореализации молодежи, условий, ориентирующих граждан на здоровый образ жизни, на занятия физической культурой и спортом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47174" y="144823"/>
            <a:ext cx="3217313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Calibri"/>
              </a:rPr>
              <a:t>Муниципальная программа «Развитие молодежной политики, физической культуры и спорта в муниципальном образовании «Невельский район» 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858879"/>
              </p:ext>
            </p:extLst>
          </p:nvPr>
        </p:nvGraphicFramePr>
        <p:xfrm>
          <a:off x="5772150" y="3861048"/>
          <a:ext cx="3192336" cy="2808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4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3052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Подпрограммы, 2023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тыс.руб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671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Молодое поколение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1 380,8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244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физической культуры и спорта, укрепление общественного здоровья населения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4 048,0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346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5 428,8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2" name="Picture 5" descr="http://itd2.mycdn.me/image?t=13&amp;bid=279984071587&amp;id=279984071587&amp;plc=WEB&amp;tkn=*Fw7wCgkyt-tJIB0XU1sToGeqjZ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689" y="3429000"/>
            <a:ext cx="220838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http://itd2.mycdn.me/image?t=13&amp;bid=256658314915&amp;id=256658314915&amp;plc=WEB&amp;tkn=*tmZqu1LpJPd9PAAI0EfNwfFTMl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595" y="5061674"/>
            <a:ext cx="2161482" cy="173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39AEFC1-303E-477B-A2A0-A6BDA0023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8595" y="1730542"/>
            <a:ext cx="2209256" cy="16473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0355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08" y="382012"/>
            <a:ext cx="8856984" cy="6093976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бюджет муниципалитет направляет налоговые и другие доходы на выполнение своих функций и обязанностей (поддержание и развитие транспортной инфраструктуры, расходы на образование, культуру и т.д.). При составлении и принятии бюджета района обязательно учитываются пожелания граждан. Свои предложения они высказывают через депутатов муниципального образования «Невельский район» и через публичные слушания, которые обязательно проводятся при принятии бюджета на очередной финансовый год. </a:t>
            </a:r>
          </a:p>
          <a:p>
            <a:pPr algn="just"/>
            <a:r>
              <a:rPr lang="ru-RU" sz="19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для граждан»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нацелен на широкий круг пользователей – всех граждан Невельского района, интересы которых в той или иной мере затронуты районным бюджетом и на получение обратной связи от граждан, которым интересны современные проблемы финансов в Невельском районе.</a:t>
            </a:r>
          </a:p>
          <a:p>
            <a:pPr algn="just"/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Надеемся, что представление бюджета и бюджетного процесса района в понятной для жителей форме, повысит уровень общественного участия граждан в бюджетном процессе муниципального  образования «Невельский район».</a:t>
            </a:r>
          </a:p>
          <a:p>
            <a:pPr algn="just"/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и бюджетный процесс включают в себя составление и рассмотрение проектов бюджетов, утверждение и исполнение бюджетов, контроль за их исполнением, осуществление бюджетного учета, составление, внешняя проверка, рассмотрение и утверждение бюджетной отчетности, регулируемые Бюджетным кодексом. Администрация района планирует свои доходы и расходы на очередной год в соответствии с потребностями. </a:t>
            </a:r>
          </a:p>
        </p:txBody>
      </p:sp>
    </p:spTree>
    <p:extLst>
      <p:ext uri="{BB962C8B-B14F-4D97-AF65-F5344CB8AC3E}">
        <p14:creationId xmlns:p14="http://schemas.microsoft.com/office/powerpoint/2010/main" val="24088586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2639" y="116632"/>
            <a:ext cx="6361849" cy="704898"/>
          </a:xfrm>
          <a:solidFill>
            <a:schemeClr val="bg1">
              <a:lumMod val="95000"/>
            </a:schemeClr>
          </a:solidFill>
          <a:ln w="285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Муниципальная программа «Развитие культуры в муниципальном образовании «Невельский район»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98" y="1738921"/>
            <a:ext cx="241739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99" y="135537"/>
            <a:ext cx="2594099" cy="149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user\Desktop\к гражд.бюдж\evrejskoe-mestechko-nevel_f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80" y="5219654"/>
            <a:ext cx="2345385" cy="153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к гражд.бюдж\dvorets_kultury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54" y="3356437"/>
            <a:ext cx="2376264" cy="17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38882" y="821530"/>
            <a:ext cx="3425606" cy="21034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МП является формирование единого культурного и информационного пространства, создание условий для поддержки перспективных направлений развития культуры и обеспечения равных возможностей доступа к культурным ценностям граждан.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902464"/>
              </p:ext>
            </p:extLst>
          </p:nvPr>
        </p:nvGraphicFramePr>
        <p:xfrm>
          <a:off x="5538882" y="2924944"/>
          <a:ext cx="3497614" cy="3816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1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2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3393">
                <a:tc>
                  <a:txBody>
                    <a:bodyPr/>
                    <a:lstStyle/>
                    <a:p>
                      <a:r>
                        <a:rPr lang="ru-RU" sz="13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Основное мероприятие, 2023 год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тыс.руб.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220"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библиотечного дела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11 793,5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23,8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3030"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системы культурно-досугового обслуживания населения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24 747,5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3220"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музейного дела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3 446,0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6,9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123"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туризма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208,2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250693"/>
                  </a:ext>
                </a:extLst>
              </a:tr>
              <a:tr h="709082"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Дополнительное образование в сфере культуры и искусства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9 338,0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18,9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036616"/>
                  </a:ext>
                </a:extLst>
              </a:tr>
              <a:tr h="297357"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49 533,2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057292784"/>
              </p:ext>
            </p:extLst>
          </p:nvPr>
        </p:nvGraphicFramePr>
        <p:xfrm>
          <a:off x="2602639" y="908720"/>
          <a:ext cx="2846369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5112351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332656"/>
            <a:ext cx="4680520" cy="86409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368420"/>
              </p:ext>
            </p:extLst>
          </p:nvPr>
        </p:nvGraphicFramePr>
        <p:xfrm>
          <a:off x="251519" y="116632"/>
          <a:ext cx="6840761" cy="17464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40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464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«Комплексное развитие систем коммунальной инфраструктуры и благоустройства муниципального образования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«Невельский район» на 2023 год-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18 925,0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тыс.руб.</a:t>
                      </a:r>
                    </a:p>
                    <a:p>
                      <a:pPr algn="ctr" fontAlgn="ctr"/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Целью муниципальной программы является обеспечение развития систем и объектов коммунальной инфраструктуры и благоустройство территории, повышение доступности жилья для жителей муниципального образования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1916832"/>
            <a:ext cx="8640960" cy="4824536"/>
          </a:xfrm>
          <a:prstGeom prst="rect">
            <a:avLst/>
          </a:prstGeom>
          <a:solidFill>
            <a:schemeClr val="bg1">
              <a:lumMod val="95000"/>
            </a:schemeClr>
          </a:solidFill>
          <a:ln cmpd="dbl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«Комплексное развитие систем коммунальной инфраструктуры и благоустройства  муниципального образования</a:t>
            </a:r>
          </a:p>
          <a:p>
            <a:pPr algn="just"/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по подготовке и прохождению отопительного сезона для непосредственного обеспечения жизнедеятельности населения муниципального образования-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3000,0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тыс.руб.;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 реконструкцию, ремонт (текущий и  капитальный), приобретение оборудования и материалов, а также услуги сторонних организаций, в целях обеспечения  населения услугами  водоснабжения и водоотведения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660,0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тыс.руб.;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проектно-сметной документации, технической документации на строительство, реконструкцию, капитальный ремонт объектов коммунальной инфраструктуры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15,5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тыс.руб.;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Аварийно-диспетчерское и техническое обслуживание, ремонт резервуаров сжиженных углеводородных газов-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90,0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тыс.руб.;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Субсидия на проведение  ремонта (реконструкции) и благоустройство воинских захоронений, памятников и памятных знаков, увековечивающих память погибших при защите Отечества на территории муниципального образования -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300,0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на ликвидацию очагов сорного растения борщевик Сосновского -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602,0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тыс.руб.;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Субсидия на софинансирование мероприятий по проведению ремонта групповых резервуарных установок сниженных углеводородных газов -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1900,0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тыс.руб.;</a:t>
            </a:r>
          </a:p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466329C5-75E3-B394-31EF-427A33154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74102"/>
            <a:ext cx="1944216" cy="163149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53259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9D9BC8-71EC-44FC-9806-B4004DF5C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60648"/>
            <a:ext cx="5688632" cy="1008111"/>
          </a:xfrm>
          <a:solidFill>
            <a:srgbClr val="D6F8E4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Муниципальная программа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«Комплексное развитие систем коммунальной инфраструктуры и благоустройства муниципального образования </a:t>
            </a:r>
            <a:endParaRPr lang="ru-RU" sz="1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ECDE9F-0EE3-50BD-70D0-3570DE6F0F79}"/>
              </a:ext>
            </a:extLst>
          </p:cNvPr>
          <p:cNvSpPr txBox="1"/>
          <p:nvPr/>
        </p:nvSpPr>
        <p:spPr>
          <a:xfrm>
            <a:off x="179512" y="5270437"/>
            <a:ext cx="8784976" cy="141577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«Жилище»</a:t>
            </a:r>
          </a:p>
          <a:p>
            <a:pPr algn="just"/>
            <a:r>
              <a:rPr lang="ru-RU" sz="14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взносов на капитальный ремонт -</a:t>
            </a:r>
            <a:r>
              <a:rPr lang="ru-RU" sz="14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391,0 </a:t>
            </a:r>
            <a:r>
              <a:rPr lang="ru-RU" sz="14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тыс.руб.; капитальный ремонт муниципального жилищного фонда поселений–</a:t>
            </a:r>
            <a:r>
              <a:rPr lang="ru-RU" sz="14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100,0</a:t>
            </a:r>
            <a:r>
              <a:rPr lang="ru-RU" sz="14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тыс.руб.; обеспечение жилыми помещениями детей-сирот и детей, оставшихся без попечения родителей –</a:t>
            </a:r>
            <a:r>
              <a:rPr lang="ru-RU" sz="14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3136,0 </a:t>
            </a:r>
            <a:r>
              <a:rPr lang="ru-RU" sz="14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тыс.руб.; выполнение полномочий в соответствии с Законом  Псковской области от 03.06.2005 № 443-ОЗ – </a:t>
            </a:r>
            <a:r>
              <a:rPr lang="ru-RU" sz="14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1,0</a:t>
            </a:r>
            <a:r>
              <a:rPr lang="ru-RU" sz="14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тыс.руб.</a:t>
            </a:r>
          </a:p>
          <a:p>
            <a:pPr algn="just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7D1CDD-37E5-2B93-B540-4254E0CA6196}"/>
              </a:ext>
            </a:extLst>
          </p:cNvPr>
          <p:cNvSpPr txBox="1"/>
          <p:nvPr/>
        </p:nvSpPr>
        <p:spPr>
          <a:xfrm>
            <a:off x="251520" y="1484785"/>
            <a:ext cx="8712968" cy="378565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mpd="dbl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Подпрограмма «Комплексное развитие систем коммунальной инфраструктуры и благоустройства  муниципального образования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Софинансирование мероприятий по проведению ремонта групповых резервуарных установок сжиженных углеводородных газов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36,0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тыс.руб.;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Субсидия на софинансирование мероприятий по приобретению и установке групповых резервуарных установок сжиженных углеводородных газов -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2600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тыс.руб.,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Осуществление расходов по возмещению затрат по содержанию систем водоснабжения в сельской местности-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1793,0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тыс.руб.;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Возмещение убытков организациям, оказывающим услуги бани населению-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800,0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тыс.руб.;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Субсидия на софинансирование расходных обязательств муниципальных образований, связанных с реализацией федеральной целевой  программы «Увековечение памяти погибших при защите Отечества на 2019-2024 годы» -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2550,5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тыс.руб.;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Реализация мероприятий, имеющих приоритетное значение для жителей муниципального образования или его части по решению вопросов местного значения или иных вопросов, право решения которых предоставлено ОМС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400,0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тыс.руб</a:t>
            </a:r>
            <a:endParaRPr lang="ru-RU" sz="1600" dirty="0"/>
          </a:p>
        </p:txBody>
      </p:sp>
      <p:pic>
        <p:nvPicPr>
          <p:cNvPr id="14" name="Picture 1" descr="\\10.10.10.4\common\_ПРОЕКТ БЮДЖЕТА НА 2015-2017 ГОДЫ\ДОКЛАД\Фото_для_презентации\газификация.jpg">
            <a:extLst>
              <a:ext uri="{FF2B5EF4-FFF2-40B4-BE49-F238E27FC236}">
                <a16:creationId xmlns:a16="http://schemas.microsoft.com/office/drawing/2014/main" id="{C9490CEF-0E28-5FB8-1E0C-63D2B518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6633"/>
            <a:ext cx="2376264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7227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9412"/>
            <a:ext cx="4464496" cy="2561516"/>
          </a:xfrm>
          <a:solidFill>
            <a:srgbClr val="D6F8E4"/>
          </a:solidFill>
          <a:ln w="28575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транспортного обслуживания населения на территории муниципального образования «Невельский район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Целью муниципальной программы является обеспечение безопасного и бесперебойного движения автомобильного транспорта путём развития современной и эффективной автомобильно- дорожной инфраструктуры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b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2023 году-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55 952,0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тыс.руб.;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2024 году-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57 476,0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тыс.руб.; 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2025 году-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59 838,0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тыс.руб.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7457" y="2852936"/>
            <a:ext cx="4752527" cy="37856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1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дорожного фонда: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Акцизы на автомобильный бензин, прямогонный бензин, дизельное топливо, моторные масла для дизельных и карбюраторных двигателей, производимые на территории РФ 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Прочие безвозмездные поступления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Субсидия местным бюджетам из областного бюджета на содержание и ремонт автомобильных дорог общего пользования местного значения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Денежные взыскания (штрафы) за несоблюдение требований законодательства РФ об автомобильных дорогах и о дорожной деятельности, устанавливающего правила перевозки крупногабаритных и тяжеловесных грузов по автомобильным дорогам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Денежные средства, поступающие в бюджет от уплаты неустоек, от возмещения убытков муниципального заказчика, взысканных в установленном порядке в связи с нарушением исполнителем условий муниципального контракта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116633"/>
            <a:ext cx="4072822" cy="6696744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altLang="en-US" sz="11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дорожного фонда  на 2023 год</a:t>
            </a:r>
            <a:r>
              <a:rPr lang="ru-RU" altLang="en-US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74320" lvl="0" indent="-274320" algn="just" fontAlgn="base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и содержание  автомобильных дорог общего пользования местного значения и сооружений на них, нацеленное на обеспечение их проезжаемости и безопасности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9 171,9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тыс.руб;</a:t>
            </a:r>
          </a:p>
          <a:p>
            <a:pPr marL="274320" lvl="0" indent="-274320" algn="just" fontAlgn="base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дорожной деятельности, а также капитальный ремонт и ремонт дворовых территорий многоквартирных домов, проездов к дворовым территориям многоквартирных домов населенных пунктов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27 231,0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тыс.руб;</a:t>
            </a:r>
          </a:p>
          <a:p>
            <a:pPr marL="274320" lvl="0" indent="-274320" algn="just" fontAlgn="base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составление сметной документации на осуществление дорожной деятельности и ремонт дворовых территорий многоквартирных домов, содержание автомобильных дорог общего пользования местного значения  и сооружений на них, разработка паспортов на мостовые сооружения, расположенные на автомобильных дорогах общего пользования местного значения на территории МО-</a:t>
            </a:r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100,0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тыс.руб.;</a:t>
            </a:r>
          </a:p>
          <a:p>
            <a:pPr marL="274320" lvl="0" indent="-274320" algn="just" fontAlgn="base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по дорожной деятельности в отношении автомобильных дорог общего пользования местного значения поселений-(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средств сельских поселений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14 974,0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74320" lvl="0" indent="-274320" algn="just" fontAlgn="base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межбюджетные трансферты городскому поселению «Невель», направленные на содержание автомобильных дорог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3000,0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274320" lvl="0" indent="-274320" algn="just" fontAlgn="base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дорожного полотна после проведения аварийно-восстановительных работ МУП Невельского района «Невельские теплосети» </a:t>
            </a:r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1000,0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274320" lvl="0" indent="-274320" algn="just" fontAlgn="base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 на осуществление дорожной деятельности, а также капитальный ремонт и ремонт дворовых территорий многоквартирных домов, проездов к дворовым территориям многоквартирных домов населенных пунктов- </a:t>
            </a:r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275,1</a:t>
            </a:r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100" dirty="0">
                <a:solidFill>
                  <a:prstClr val="black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74320" lvl="0" indent="-274320" algn="just" fontAlgn="base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мероприятий по обеспечению безопасности дорожного движения на автомобильных дорогах местного значения -</a:t>
            </a:r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200,0</a:t>
            </a:r>
            <a:r>
              <a:rPr lang="ru-RU" sz="11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</a:t>
            </a:r>
          </a:p>
        </p:txBody>
      </p:sp>
    </p:spTree>
    <p:extLst>
      <p:ext uri="{BB962C8B-B14F-4D97-AF65-F5344CB8AC3E}">
        <p14:creationId xmlns:p14="http://schemas.microsoft.com/office/powerpoint/2010/main" val="34920602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9" y="147713"/>
            <a:ext cx="6535166" cy="1481088"/>
          </a:xfrm>
          <a:solidFill>
            <a:srgbClr val="D6F8E4"/>
          </a:solidFill>
          <a:ln w="28575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 муниципального образования «Невельский район»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066" y="2012724"/>
            <a:ext cx="4728288" cy="1272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муниципальной программы является эффективное выполнение муниципальных функций, обеспечение долгосрочной бюджетной политики, повышение уровня качества жизни граждан, нуждающихся в социальной поддержке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016719"/>
              </p:ext>
            </p:extLst>
          </p:nvPr>
        </p:nvGraphicFramePr>
        <p:xfrm>
          <a:off x="107504" y="3427732"/>
          <a:ext cx="4745850" cy="3282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2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5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936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Подпрограммы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тыс.руб.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3405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функционирования администрации МО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35 605,2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75,9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6610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Совершенствование и развитие бюджетного процесса, управление муниципальным долгом 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10 844,2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6610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поддержка граждан и общественных организаций, реализация демографической политики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478,1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solidFill>
                      <a:srgbClr val="D6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993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46 927,5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270288491"/>
              </p:ext>
            </p:extLst>
          </p:nvPr>
        </p:nvGraphicFramePr>
        <p:xfrm>
          <a:off x="5004048" y="2276872"/>
          <a:ext cx="3888432" cy="4433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54831F-CC99-45D2-8D6B-33523F938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52" y="147713"/>
            <a:ext cx="2229026" cy="1671770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7847945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B75D0-764A-443E-928A-DFC3FC7EB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565" y="139080"/>
            <a:ext cx="5700612" cy="2641848"/>
          </a:xfrm>
          <a:solidFill>
            <a:srgbClr val="D6F8E4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Резервный фонд Администрации Невельского района устанавливается решением о  бюджете.  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2023 год-  400,0 тыс.руб.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C863A5-C574-4DFA-B838-CE550C2B6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564" y="3055371"/>
            <a:ext cx="8436916" cy="3325955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резервного фонда направляются на финансовое обеспечение непредвиденных расходов и расходов, связанных с проведением мероприятий местного значения, не предусмотренных в бюджете, в том числе на проведение аварийно-восстановительных работ и иных мероприятий, связанных с предупреждением и ликвидацией последствий стихийных бедствий и других чрезвычайных ситуаций, произошедших на территории района в сумме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315,0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FC97B4E-73C1-495A-A4FE-B1F4A1AB4803}"/>
              </a:ext>
            </a:extLst>
          </p:cNvPr>
          <p:cNvSpPr/>
          <p:nvPr/>
        </p:nvSpPr>
        <p:spPr>
          <a:xfrm>
            <a:off x="455564" y="3055371"/>
            <a:ext cx="8496943" cy="3434672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67C7F9-9150-4395-A87B-CAE3A6EBC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3" y="139080"/>
            <a:ext cx="2664295" cy="256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339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информация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24744"/>
            <a:ext cx="8280920" cy="36933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для граждан на 2023 год и на плановый период 2024 и 2025 годов»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 Финансовым Управлением Администрации Невельского района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изменения параметров бюджета в течение года производится его корректировка в соответствии с Бюджетным Кодексом Российской Федерации и  Положением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бюджетном процессе в МО «Невельский район», утверждённом решением Собрания депутатов Невельского района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27.10.2020 №12.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941168"/>
            <a:ext cx="8280920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 бюджете можно получить на официальном сайте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 «Невельский район» по адресу: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http://nevel.reg60.ru/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по адресу: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г.Невель пл.К.Маркса д.1  тел. 811(51) 2-27-67 </a:t>
            </a:r>
          </a:p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nevel@finupr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pskov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576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822" y="188640"/>
            <a:ext cx="8667802" cy="1360296"/>
          </a:xfrm>
          <a:solidFill>
            <a:srgbClr val="D6F8E4"/>
          </a:solidFill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система Российской Федерации 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7" y="2666719"/>
            <a:ext cx="7195517" cy="6958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 и бюджеты государственных внебюджетных фондов Российской Федерации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5292" y="1641168"/>
            <a:ext cx="8667802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ЮДЖЕТНАЯ СИСТЕМА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ОССИЙСКОЙ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ЕДЕРАЦИИ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3851472"/>
            <a:ext cx="5688633" cy="6857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субъектов Российской Федерации и бюджеты территориальных государственных внебюджетных фондов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2670" y="5013176"/>
            <a:ext cx="8802106" cy="180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бюджеты, в том числе:</a:t>
            </a:r>
          </a:p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муниципальных районов, бюджеты муниципальных округов, бюджеты городских округов, бюджеты городских округов с внутригородским делением, бюджеты внутригородских муниципальных образований городов федерального значения Москвы, Санкт-Петербурга и Севастополя;</a:t>
            </a:r>
          </a:p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городских и сельских поселений, бюджеты внутригородских районов.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4402832" y="2296917"/>
            <a:ext cx="484632" cy="288032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4398640" y="3477485"/>
            <a:ext cx="484632" cy="289335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4392351" y="4618971"/>
            <a:ext cx="484632" cy="301973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316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09630"/>
          </a:xfrm>
          <a:solidFill>
            <a:srgbClr val="D6F8E4"/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система Псковской области</a:t>
            </a:r>
            <a:endParaRPr lang="ru-RU" sz="2800" dirty="0"/>
          </a:p>
        </p:txBody>
      </p:sp>
      <p:sp>
        <p:nvSpPr>
          <p:cNvPr id="3" name="Стрелка вниз 2"/>
          <p:cNvSpPr/>
          <p:nvPr/>
        </p:nvSpPr>
        <p:spPr>
          <a:xfrm rot="2654919">
            <a:off x="1628175" y="1161879"/>
            <a:ext cx="582190" cy="673849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336692" y="1244532"/>
            <a:ext cx="609972" cy="525185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19172546">
            <a:off x="7435384" y="1208150"/>
            <a:ext cx="554309" cy="633240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3472745">
            <a:off x="1668145" y="2549609"/>
            <a:ext cx="646604" cy="2852006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725454" y="3137887"/>
            <a:ext cx="657829" cy="1522717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5135977" y="3137887"/>
            <a:ext cx="657828" cy="1514639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8598423">
            <a:off x="6970804" y="2762760"/>
            <a:ext cx="650803" cy="2406217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1811875"/>
            <a:ext cx="2232248" cy="1016438"/>
          </a:xfrm>
          <a:prstGeom prst="round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Областной бюджет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89550" y="1811875"/>
            <a:ext cx="2304256" cy="1113069"/>
          </a:xfrm>
          <a:prstGeom prst="round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бюджеты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67098" y="1832166"/>
            <a:ext cx="2304256" cy="1092777"/>
          </a:xfrm>
          <a:prstGeom prst="round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территориальных внебюджетных фондов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35977" y="4873548"/>
            <a:ext cx="1679221" cy="1330733"/>
          </a:xfrm>
          <a:prstGeom prst="round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городских округов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296206" y="4907795"/>
            <a:ext cx="1679221" cy="1330733"/>
          </a:xfrm>
          <a:prstGeom prst="round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сельских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поселений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1256" y="4873547"/>
            <a:ext cx="1679221" cy="1331987"/>
          </a:xfrm>
          <a:prstGeom prst="round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городских поселений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3" y="4873548"/>
            <a:ext cx="1980170" cy="1278674"/>
          </a:xfrm>
          <a:prstGeom prst="round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муниципальных районов</a:t>
            </a:r>
          </a:p>
        </p:txBody>
      </p:sp>
    </p:spTree>
    <p:extLst>
      <p:ext uri="{BB962C8B-B14F-4D97-AF65-F5344CB8AC3E}">
        <p14:creationId xmlns:p14="http://schemas.microsoft.com/office/powerpoint/2010/main" val="569212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752" y="251616"/>
            <a:ext cx="8435280" cy="729112"/>
          </a:xfr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5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система Невельского района</a:t>
            </a:r>
            <a:endParaRPr lang="ru-RU" dirty="0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344238" y="1556792"/>
            <a:ext cx="1944216" cy="1818354"/>
          </a:xfrm>
          <a:prstGeom prst="round2Diag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муниципального </a:t>
            </a:r>
          </a:p>
          <a:p>
            <a:pPr lvl="0"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572000" y="1556792"/>
            <a:ext cx="2100992" cy="1818354"/>
          </a:xfrm>
          <a:prstGeom prst="round2Diag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муниципального образования «Невель» (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постоянного населения на 01.01.2022г.- 13969 чел.) 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948265" y="1550062"/>
            <a:ext cx="2066278" cy="1825084"/>
          </a:xfrm>
          <a:prstGeom prst="round2Diag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муниципального образования «Артемовская волость»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(численность постоянного населения на 01.01.2022г. -1975 чел.)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948264" y="4241543"/>
            <a:ext cx="1969243" cy="2018172"/>
          </a:xfrm>
          <a:prstGeom prst="round2Diag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муниципального образования «Усть-Долысская волость»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(численность постоянного населения на 01.01.2022 г.-1466 чел.)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12507" y="4293096"/>
            <a:ext cx="1918694" cy="2016224"/>
          </a:xfrm>
          <a:prstGeom prst="round2Diag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муниципального образования «Ивановская волость»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(численность постоянного населения  на 01.01.2022 г. -1864 чел.)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555776" y="4241543"/>
            <a:ext cx="1906238" cy="2043391"/>
          </a:xfrm>
          <a:prstGeom prst="round2Diag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муниципального образования «Плисская волость»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(численность постоянного населения на 01.01.2022 г.-1355 чел.)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4753704" y="4266760"/>
            <a:ext cx="1944216" cy="2018173"/>
          </a:xfrm>
          <a:prstGeom prst="round2Diag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муниципального образования «Туричинская волость»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(численность постоянного населения на 01.01.2022г. -1186 чел.)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1872208" cy="1872208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748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2" y="396305"/>
            <a:ext cx="8640958" cy="666087"/>
          </a:xfrm>
          <a:solidFill>
            <a:srgbClr val="D6F8E4"/>
          </a:solidFill>
          <a:ln w="285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и его участие в бюджетном процессе</a:t>
            </a:r>
          </a:p>
        </p:txBody>
      </p:sp>
      <p:sp>
        <p:nvSpPr>
          <p:cNvPr id="3" name="Овал 2"/>
          <p:cNvSpPr/>
          <p:nvPr/>
        </p:nvSpPr>
        <p:spPr>
          <a:xfrm>
            <a:off x="3720256" y="3501008"/>
            <a:ext cx="1656184" cy="1008112"/>
          </a:xfrm>
          <a:prstGeom prst="ellipse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556792"/>
            <a:ext cx="5340945" cy="936104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является налогоплательщиком (часть налогов, которые он оплачивает, поступает в бюджет района)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1" y="3140967"/>
            <a:ext cx="2448271" cy="1809857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публичных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слушаниях по проекту бюджета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3140967"/>
            <a:ext cx="2448272" cy="1809857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публичных слушаниях по исполнению бюджета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5445224"/>
            <a:ext cx="5760640" cy="1152128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как получатель социальных гарантий и муниципальных услуг в учреждениях образования и культуры, физической культуры и спорта, ЖКХ и других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5436096" y="3653383"/>
            <a:ext cx="864096" cy="484632"/>
          </a:xfrm>
          <a:prstGeom prst="right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4306032" y="2624542"/>
            <a:ext cx="484632" cy="805497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лево 14"/>
          <p:cNvSpPr/>
          <p:nvPr/>
        </p:nvSpPr>
        <p:spPr>
          <a:xfrm>
            <a:off x="2771800" y="3628035"/>
            <a:ext cx="864096" cy="484632"/>
          </a:xfrm>
          <a:prstGeom prst="left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4293680" y="4600441"/>
            <a:ext cx="484632" cy="700767"/>
          </a:xfrm>
          <a:prstGeom prst="downArrow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109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5760640"/>
          </a:xfr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роект бюджета МО «Невельский район» составляется </a:t>
            </a:r>
            <a:b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2023 год </a:t>
            </a:r>
            <a:b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и на плановый период  2024 и 2025 годов. </a:t>
            </a: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проекта районного бюджета основывается на: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-Основных направлениях бюджетной и налоговой политики;</a:t>
            </a:r>
            <a:b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Прогнозе социально- экономического развития;</a:t>
            </a:r>
            <a:b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-Проекте бюджетного прогноза на долгосрочный период до 2028 года.</a:t>
            </a:r>
            <a:b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-Муниципальных программах.</a:t>
            </a:r>
            <a:b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br>
              <a:rPr lang="ru-RU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81128"/>
            <a:ext cx="273630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743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759982" y="116632"/>
            <a:ext cx="6060489" cy="1512168"/>
          </a:xfr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и налоговой политики при планировании и исполнении бюджета на 2023 год и на плановый период 2024 и 2025 годов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72816"/>
            <a:ext cx="8496944" cy="4647426"/>
          </a:xfrm>
          <a:prstGeom prst="rect">
            <a:avLst/>
          </a:prstGeom>
          <a:solidFill>
            <a:srgbClr val="D6F8E4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Политика в области доходов в 2023 - 2025 годах будет ориентирована на сохранение и развитие доходного потенциала бюджета района.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направлениями в области доходов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работы по развитию доходного потенциала района;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эффективности использования муниципального имущества;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-повышение качества администрирования главными администраторами (администраторами) доходов бюджета района;</a:t>
            </a:r>
          </a:p>
          <a:p>
            <a:pPr marL="285750" indent="-285750" algn="just"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поддержки малого и среднего предпринимательства;</a:t>
            </a:r>
          </a:p>
          <a:p>
            <a:pPr marL="285750" indent="-285750" algn="just"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работы по привлечению в бюджет района безвозмездных поступлений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user\Desktop\к бюджету 2020-2022\для бюджета для граждан\449b6cad78f59bd4e9121e211e53253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44" y="129273"/>
            <a:ext cx="2058207" cy="1596121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79090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янец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15892</TotalTime>
  <Words>4440</Words>
  <Application>Microsoft Office PowerPoint</Application>
  <PresentationFormat>Экран (4:3)</PresentationFormat>
  <Paragraphs>514</Paragraphs>
  <Slides>36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Symbol</vt:lpstr>
      <vt:lpstr>Tahoma</vt:lpstr>
      <vt:lpstr>Times New Roman</vt:lpstr>
      <vt:lpstr>Wingdings</vt:lpstr>
      <vt:lpstr>Office Theme</vt:lpstr>
      <vt:lpstr>    БЮДЖЕТ ДЛЯ ГРАЖДАН  МО «Невельский район» на 2023 год  и на плановый период 2024 и 2025 годов </vt:lpstr>
      <vt:lpstr>Что такое бюджет для граждан?</vt:lpstr>
      <vt:lpstr>Презентация PowerPoint</vt:lpstr>
      <vt:lpstr>Бюджетная система Российской Федерации 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</vt:lpstr>
      <vt:lpstr>Бюджетная система Псковской области</vt:lpstr>
      <vt:lpstr>Бюджетная система Невельского района</vt:lpstr>
      <vt:lpstr>Гражданин и его участие в бюджетном процессе</vt:lpstr>
      <vt:lpstr>Проект бюджета МО «Невельский район» составляется  на 2023 год               и на плановый период  2024 и 2025 годов.             Составление проекта районного бюджета основывается на:    -Основных направлениях бюджетной и налоговой политики; - Прогнозе социально- экономического развития; -Проекте бюджетного прогноза на долгосрочный период до 2028 года. -Муниципальных программах.            </vt:lpstr>
      <vt:lpstr>Основные направления бюджетной и налоговой политики при планировании и исполнении бюджета на 2023 год и на плановый период 2024 и 2025 годов </vt:lpstr>
      <vt:lpstr>Презентация PowerPoint</vt:lpstr>
      <vt:lpstr>Бюджет - это форма образования и расходования денежных  средств, предназначенных для финансового обеспечения задач и функций государства и местного самоуправления. </vt:lpstr>
      <vt:lpstr>Показатели, характеризующие Невельский район  в 2023 году</vt:lpstr>
      <vt:lpstr>Параметры бюджета на 2023 год и на плановый период 2024 и 2025 годов</vt:lpstr>
      <vt:lpstr>Презентация PowerPoint</vt:lpstr>
      <vt:lpstr>Какие налоги платят жители Невельского района? </vt:lpstr>
      <vt:lpstr>Объёмы поступлений доходов бюджета МО «Невельский район»  в 2023-2025 годах: 2023 год- 410 200,9 тыс.руб. 2024 год- 394 189,4 тыс.руб. 2025 год- 385 886,4 тыс.руб.</vt:lpstr>
      <vt:lpstr>Структура налоговых и неналоговых доходов районного бюджета на 2023 год. Сумма налоговых и неналоговых доходов в 2023 году составляет  112 983,0 тыс. руб., в том числе:</vt:lpstr>
      <vt:lpstr>Структура налоговых и неналоговых доходов районного бюджета на 2024 и 2025 годы. 2024 год- 116 507,0 тыс.руб. 2025 год- 120 549,0 тыс.руб.</vt:lpstr>
      <vt:lpstr>Объём межбюджетных трансфертов  на 2023 год</vt:lpstr>
      <vt:lpstr>Расходы бюджета - выплачиваемые из бюджета денежные средства, за исключением средств, являющихся в соответствии с Бюджетным Кодексом источниками финансирования дефицита бюджета.</vt:lpstr>
      <vt:lpstr>Расходы по разделам на 2018 год</vt:lpstr>
      <vt:lpstr>В целях повышения эффективности и результативности бюджетных расходов районный бюджет на 2023-2025 годы формируется через реализацию  муниципальных программ.</vt:lpstr>
      <vt:lpstr>Расходы по муниципальным программам на 2023 год</vt:lpstr>
      <vt:lpstr>Расходы на реализацию муниципальных программ в 2023 году</vt:lpstr>
      <vt:lpstr>Расходы на реализацию муниципальных программ в 2023 году</vt:lpstr>
      <vt:lpstr>Расходы по разделам на 2018 год</vt:lpstr>
      <vt:lpstr>Расходы на реализацию муниципальных программ на 2024-2025  годы</vt:lpstr>
      <vt:lpstr>Презентация PowerPoint</vt:lpstr>
      <vt:lpstr>Муниципальная программа  «Развитие образования в муниципальном образовании «Невельский район»</vt:lpstr>
      <vt:lpstr>Муниципальная программа «Развитие культуры в муниципальном образовании «Невельский район»</vt:lpstr>
      <vt:lpstr>Презентация PowerPoint</vt:lpstr>
      <vt:lpstr>Муниципальная программа «Комплексное развитие систем коммунальной инфраструктуры и благоустройства муниципального образования </vt:lpstr>
      <vt:lpstr>Муниципальная программа «Развитие транспортного обслуживания населения на территории муниципального образования «Невельский район» Целью муниципальной программы является обеспечение безопасного и бесперебойного движения автомобильного транспорта путём развития современной и эффективной автомобильно- дорожной инфраструктуры. в 2023 году- 55 952,0 тыс.руб.;  в 2024 году- 57 476,0 тыс.руб.;  в 2025 году-59 838,0 тыс.руб.  </vt:lpstr>
      <vt:lpstr>Муниципальная программа 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 муниципального образования «Невельский район» </vt:lpstr>
      <vt:lpstr>Резервный фонд Администрации Невельского района устанавливается решением о  бюджете.   на 2023 год-  400,0 тыс.руб. </vt:lpstr>
      <vt:lpstr>Контактная информация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МО «Невельский район» на 2017 год  и на плановый период 2018-2019 годов</dc:title>
  <dc:creator>user</dc:creator>
  <cp:lastModifiedBy>Финансовое Управление</cp:lastModifiedBy>
  <cp:revision>1215</cp:revision>
  <cp:lastPrinted>2022-11-16T07:53:52Z</cp:lastPrinted>
  <dcterms:created xsi:type="dcterms:W3CDTF">2016-11-16T06:28:50Z</dcterms:created>
  <dcterms:modified xsi:type="dcterms:W3CDTF">2022-11-16T07:58:02Z</dcterms:modified>
</cp:coreProperties>
</file>