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ebp" ContentType="image/webp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9" r:id="rId1"/>
  </p:sldMasterIdLst>
  <p:notesMasterIdLst>
    <p:notesMasterId r:id="rId37"/>
  </p:notesMasterIdLst>
  <p:sldIdLst>
    <p:sldId id="256" r:id="rId2"/>
    <p:sldId id="257" r:id="rId3"/>
    <p:sldId id="307" r:id="rId4"/>
    <p:sldId id="301" r:id="rId5"/>
    <p:sldId id="297" r:id="rId6"/>
    <p:sldId id="258" r:id="rId7"/>
    <p:sldId id="265" r:id="rId8"/>
    <p:sldId id="263" r:id="rId9"/>
    <p:sldId id="264" r:id="rId10"/>
    <p:sldId id="270" r:id="rId11"/>
    <p:sldId id="308" r:id="rId12"/>
    <p:sldId id="309" r:id="rId13"/>
    <p:sldId id="310" r:id="rId14"/>
    <p:sldId id="311" r:id="rId15"/>
    <p:sldId id="312" r:id="rId16"/>
    <p:sldId id="272" r:id="rId17"/>
    <p:sldId id="280" r:id="rId18"/>
    <p:sldId id="314" r:id="rId19"/>
    <p:sldId id="315" r:id="rId20"/>
    <p:sldId id="316" r:id="rId21"/>
    <p:sldId id="273" r:id="rId22"/>
    <p:sldId id="276" r:id="rId23"/>
    <p:sldId id="294" r:id="rId24"/>
    <p:sldId id="295" r:id="rId25"/>
    <p:sldId id="281" r:id="rId26"/>
    <p:sldId id="282" r:id="rId27"/>
    <p:sldId id="318" r:id="rId28"/>
    <p:sldId id="319" r:id="rId29"/>
    <p:sldId id="284" r:id="rId30"/>
    <p:sldId id="306" r:id="rId31"/>
    <p:sldId id="286" r:id="rId32"/>
    <p:sldId id="287" r:id="rId33"/>
    <p:sldId id="320" r:id="rId34"/>
    <p:sldId id="321" r:id="rId35"/>
    <p:sldId id="288" r:id="rId36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415F669-E0B5-4E86-90E4-FA2324DB3486}">
          <p14:sldIdLst>
            <p14:sldId id="256"/>
            <p14:sldId id="257"/>
            <p14:sldId id="307"/>
          </p14:sldIdLst>
        </p14:section>
        <p14:section name="Раздел без заголовка" id="{F9B7E97D-08FE-4D63-9B8A-D4F8D29D6208}">
          <p14:sldIdLst>
            <p14:sldId id="301"/>
            <p14:sldId id="297"/>
            <p14:sldId id="258"/>
            <p14:sldId id="265"/>
            <p14:sldId id="263"/>
            <p14:sldId id="264"/>
            <p14:sldId id="270"/>
            <p14:sldId id="308"/>
            <p14:sldId id="309"/>
            <p14:sldId id="310"/>
            <p14:sldId id="311"/>
            <p14:sldId id="312"/>
            <p14:sldId id="272"/>
            <p14:sldId id="280"/>
            <p14:sldId id="314"/>
            <p14:sldId id="315"/>
            <p14:sldId id="316"/>
            <p14:sldId id="273"/>
            <p14:sldId id="276"/>
            <p14:sldId id="294"/>
            <p14:sldId id="295"/>
            <p14:sldId id="281"/>
            <p14:sldId id="282"/>
            <p14:sldId id="318"/>
            <p14:sldId id="319"/>
            <p14:sldId id="284"/>
            <p14:sldId id="306"/>
            <p14:sldId id="286"/>
            <p14:sldId id="287"/>
            <p14:sldId id="320"/>
            <p14:sldId id="321"/>
            <p14:sldId id="2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Финансовое Управление" initials="ФУ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D6F8E4"/>
    <a:srgbClr val="E3EBF5"/>
    <a:srgbClr val="CCFFCC"/>
    <a:srgbClr val="CCECFF"/>
    <a:srgbClr val="CCCCFF"/>
    <a:srgbClr val="CCFFFF"/>
    <a:srgbClr val="FFE7F6"/>
    <a:srgbClr val="F8E4F8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88736" autoAdjust="0"/>
  </p:normalViewPr>
  <p:slideViewPr>
    <p:cSldViewPr>
      <p:cViewPr varScale="1">
        <p:scale>
          <a:sx n="101" d="100"/>
          <a:sy n="101" d="100"/>
        </p:scale>
        <p:origin x="126" y="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66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</a:p>
        </c:rich>
      </c:tx>
      <c:layout>
        <c:manualLayout>
          <c:xMode val="edge"/>
          <c:yMode val="edge"/>
          <c:x val="6.0624999999999991E-2"/>
          <c:y val="0"/>
        </c:manualLayout>
      </c:layout>
      <c:overlay val="0"/>
      <c:spPr>
        <a:solidFill>
          <a:schemeClr val="accent1">
            <a:lumMod val="40000"/>
            <a:lumOff val="60000"/>
          </a:schemeClr>
        </a:solidFill>
      </c:spPr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327949672258643E-3"/>
          <c:y val="0.34600110857247746"/>
          <c:w val="0.6878654107876907"/>
          <c:h val="0.65399884646386874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spPr>
    <a:solidFill>
      <a:schemeClr val="bg1">
        <a:lumMod val="95000"/>
      </a:schemeClr>
    </a:solidFill>
    <a:ln>
      <a:solidFill>
        <a:srgbClr val="00B050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0360567841221069"/>
          <c:w val="0.53459057864538351"/>
          <c:h val="0.726229008711584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расходов</c:v>
                </c:pt>
              </c:strCache>
            </c:strRef>
          </c:tx>
          <c:dLbls>
            <c:dLbl>
              <c:idx val="0"/>
              <c:layout>
                <c:manualLayout>
                  <c:x val="-0.16358755837165045"/>
                  <c:y val="-1.25344747248318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436-419C-8DEF-868A3A55620F}"/>
                </c:ext>
              </c:extLst>
            </c:dLbl>
            <c:dLbl>
              <c:idx val="1"/>
              <c:layout>
                <c:manualLayout>
                  <c:x val="0.11378664019410027"/>
                  <c:y val="-0.138903074075006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36-419C-8DEF-868A3A55620F}"/>
                </c:ext>
              </c:extLst>
            </c:dLbl>
            <c:dLbl>
              <c:idx val="2"/>
              <c:layout>
                <c:manualLayout>
                  <c:x val="5.75193706075669E-2"/>
                  <c:y val="6.358225448958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36-419C-8DEF-868A3A55620F}"/>
                </c:ext>
              </c:extLst>
            </c:dLbl>
            <c:dLbl>
              <c:idx val="3"/>
              <c:layout>
                <c:manualLayout>
                  <c:x val="1.4760120739272697E-2"/>
                  <c:y val="0.125808345716948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436-419C-8DEF-868A3A55620F}"/>
                </c:ext>
              </c:extLst>
            </c:dLbl>
            <c:dLbl>
              <c:idx val="4"/>
              <c:layout>
                <c:manualLayout>
                  <c:x val="3.840293506814655E-2"/>
                  <c:y val="-9.6285279189624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3243093957302219E-2"/>
                      <c:h val="4.538227589854670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9436-419C-8DEF-868A3A55620F}"/>
                </c:ext>
              </c:extLst>
            </c:dLbl>
            <c:dLbl>
              <c:idx val="5"/>
              <c:layout>
                <c:manualLayout>
                  <c:x val="6.4035335679548153E-2"/>
                  <c:y val="3.14680250862655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436-419C-8DEF-868A3A55620F}"/>
                </c:ext>
              </c:extLst>
            </c:dLbl>
            <c:dLbl>
              <c:idx val="6"/>
              <c:layout>
                <c:manualLayout>
                  <c:x val="7.8228315133443957E-2"/>
                  <c:y val="6.38649787169735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436-419C-8DEF-868A3A55620F}"/>
                </c:ext>
              </c:extLst>
            </c:dLbl>
            <c:dLbl>
              <c:idx val="7"/>
              <c:layout>
                <c:manualLayout>
                  <c:x val="-1.3826308725553791E-2"/>
                  <c:y val="-6.66410598695313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436-419C-8DEF-868A3A55620F}"/>
                </c:ext>
              </c:extLst>
            </c:dLbl>
            <c:dLbl>
              <c:idx val="8"/>
              <c:layout>
                <c:manualLayout>
                  <c:x val="1.6821383645544759E-2"/>
                  <c:y val="-6.4992412412160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436-419C-8DEF-868A3A55620F}"/>
                </c:ext>
              </c:extLst>
            </c:dLbl>
            <c:dLbl>
              <c:idx val="9"/>
              <c:layout>
                <c:manualLayout>
                  <c:x val="4.9540082463955616E-2"/>
                  <c:y val="-6.32938631841422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7DF-4830-B39E-3D7EE5A4BF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МП "Развитие образования в МО "Невельский район" 51,2%</c:v>
                </c:pt>
                <c:pt idx="1">
                  <c:v>МП "Развитие культуры в МО "Невельский район" 11,4%</c:v>
                </c:pt>
                <c:pt idx="2">
                  <c:v>МП"Содействие экономическому развитию и инвестиционной привлекательности МО "Невельский район" 1,3%</c:v>
                </c:pt>
                <c:pt idx="3">
                  <c:v>МП"Обеспечение безопасности граждан на территории МО "Невельский район" 0,9%</c:v>
                </c:pt>
                <c:pt idx="4">
                  <c:v>МП"Комплексное  развитие систем коммунальной инфраструктуры и благоустройства МО"Невельский район" 9,6%</c:v>
                </c:pt>
                <c:pt idx="5">
                  <c:v>МП "Развитие транспортного обслуживания населения на территории МО "Невельский район"12,6%</c:v>
                </c:pt>
                <c:pt idx="6">
                  <c:v>МП"Управление и обеспечение деятельности администрации муниципального образования, создание условий для эффективного
 управления муниципальными финансами и муниципальным долгом МО "Невельский район"  9,7%</c:v>
                </c:pt>
                <c:pt idx="7">
                  <c:v>МП "Развитие молодежной политики, физической культуры и спорта в МО "Невельский район"  1,2%</c:v>
                </c:pt>
                <c:pt idx="8">
                  <c:v>МП"Формирование современной городской среды в муниципальном образовании «Невельский район» 1,3%</c:v>
                </c:pt>
                <c:pt idx="9">
                  <c:v>Непрограммные расходы 0,8%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0.51200000000000001</c:v>
                </c:pt>
                <c:pt idx="1">
                  <c:v>0.114</c:v>
                </c:pt>
                <c:pt idx="2">
                  <c:v>1.2999999999999999E-2</c:v>
                </c:pt>
                <c:pt idx="3">
                  <c:v>8.9999999999999993E-3</c:v>
                </c:pt>
                <c:pt idx="4">
                  <c:v>9.6000000000000002E-2</c:v>
                </c:pt>
                <c:pt idx="5">
                  <c:v>0.126</c:v>
                </c:pt>
                <c:pt idx="6">
                  <c:v>9.7000000000000003E-2</c:v>
                </c:pt>
                <c:pt idx="7">
                  <c:v>1.2E-2</c:v>
                </c:pt>
                <c:pt idx="8">
                  <c:v>1.2999999999999999E-2</c:v>
                </c:pt>
                <c:pt idx="9">
                  <c:v>8.0000000000000002E-3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436-419C-8DEF-868A3A556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chemeClr val="bg1">
            <a:lumMod val="95000"/>
          </a:schemeClr>
        </a:solidFill>
        <a:ln>
          <a:solidFill>
            <a:srgbClr val="00B050"/>
          </a:solidFill>
        </a:ln>
      </c:spPr>
    </c:plotArea>
    <c:legend>
      <c:legendPos val="r"/>
      <c:legendEntry>
        <c:idx val="2"/>
        <c:txPr>
          <a:bodyPr/>
          <a:lstStyle/>
          <a:p>
            <a:pPr>
              <a:lnSpc>
                <a:spcPct val="100000"/>
              </a:lnSpc>
              <a:defRPr sz="105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53865677111145371"/>
          <c:y val="7.4854243233717557E-3"/>
          <c:w val="0.45849856288369395"/>
          <c:h val="0.99251457567662826"/>
        </c:manualLayout>
      </c:layout>
      <c:overlay val="0"/>
      <c:spPr>
        <a:solidFill>
          <a:schemeClr val="bg1">
            <a:lumMod val="95000"/>
          </a:schemeClr>
        </a:solidFill>
        <a:ln w="6350">
          <a:solidFill>
            <a:srgbClr val="00B050"/>
          </a:solidFill>
        </a:ln>
      </c:spPr>
      <c:txPr>
        <a:bodyPr/>
        <a:lstStyle/>
        <a:p>
          <a:pPr>
            <a:lnSpc>
              <a:spcPct val="100000"/>
            </a:lnSpc>
            <a:defRPr sz="105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50"/>
    </c:view3D>
    <c:floor>
      <c:thickness val="0"/>
      <c:spPr>
        <a:noFill/>
        <a:ln w="9525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5694598978558298E-2"/>
          <c:y val="0.61694996020354498"/>
          <c:w val="0.91968715229824383"/>
          <c:h val="0.383050039796454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0-20EC-4BD5-9842-72D4E919805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20EC-4BD5-9842-72D4E919805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20EC-4BD5-9842-72D4E919805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1B4B-4AC0-B9FF-3675FEF4591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0-B528-4326-8E5D-DD3E8C7C6658}"/>
              </c:ext>
            </c:extLst>
          </c:dPt>
          <c:dLbls>
            <c:dLbl>
              <c:idx val="0"/>
              <c:layout>
                <c:manualLayout>
                  <c:x val="-7.644792365290648E-2"/>
                  <c:y val="1.492323249575590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22,4%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8570823342871"/>
                      <c:h val="6.5641012048432271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0-20EC-4BD5-9842-72D4E9198054}"/>
                </c:ext>
              </c:extLst>
            </c:dLbl>
            <c:dLbl>
              <c:idx val="1"/>
              <c:layout>
                <c:manualLayout>
                  <c:x val="-0.24879451680368928"/>
                  <c:y val="-0.133483724759669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47,6%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582434322464866"/>
                      <c:h val="7.4056526413615889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20EC-4BD5-9842-72D4E9198054}"/>
                </c:ext>
              </c:extLst>
            </c:dLbl>
            <c:dLbl>
              <c:idx val="2"/>
              <c:layout>
                <c:manualLayout>
                  <c:x val="5.7725122779232065E-2"/>
                  <c:y val="-4.962999898947563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6,5%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20EC-4BD5-9842-72D4E9198054}"/>
                </c:ext>
              </c:extLst>
            </c:dLbl>
            <c:dLbl>
              <c:idx val="3"/>
              <c:layout>
                <c:manualLayout>
                  <c:x val="3.8181978513678307E-2"/>
                  <c:y val="-1.04610040871901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877741343270982"/>
                      <c:h val="7.826428359620771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B4B-4AC0-B9FF-3675FEF45912}"/>
                </c:ext>
              </c:extLst>
            </c:dLbl>
            <c:dLbl>
              <c:idx val="4"/>
              <c:layout>
                <c:manualLayout>
                  <c:x val="0.10507597574313095"/>
                  <c:y val="6.5755757016916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528-4326-8E5D-DD3E8C7C66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Развитие библиотечного дела 22,4%</c:v>
                </c:pt>
                <c:pt idx="1">
                  <c:v>Развитие системы культурно-досугового обслуживания  населения 47,6%</c:v>
                </c:pt>
                <c:pt idx="2">
                  <c:v>Развитие музейного дела 6,5%</c:v>
                </c:pt>
                <c:pt idx="3">
                  <c:v>Дополнительное образование в сфере культуры и искусства 18,2%</c:v>
                </c:pt>
                <c:pt idx="4">
                  <c:v>Строительство и модернизация сети учреждений культуры и учреждений дополнительного образования детей в сфере культуры 5,3%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0.224</c:v>
                </c:pt>
                <c:pt idx="1">
                  <c:v>0.47599999999999998</c:v>
                </c:pt>
                <c:pt idx="2">
                  <c:v>6.5000000000000002E-2</c:v>
                </c:pt>
                <c:pt idx="3">
                  <c:v>0.182</c:v>
                </c:pt>
                <c:pt idx="4">
                  <c:v>5.2999999999999999E-2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0EC-4BD5-9842-72D4E91980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chemeClr val="bg1"/>
        </a:solidFill>
        <a:ln>
          <a:solidFill>
            <a:srgbClr val="00B050"/>
          </a:solidFill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t" anchorCtr="0"/>
          <a:lstStyle/>
          <a:p>
            <a:pPr marL="0">
              <a:lnSpc>
                <a:spcPct val="100000"/>
              </a:lnSpc>
              <a:defRPr sz="1200" b="0" i="0" u="none" strike="noStrike" kern="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t" anchorCtr="0"/>
          <a:lstStyle/>
          <a:p>
            <a:pPr marL="0">
              <a:lnSpc>
                <a:spcPct val="100000"/>
              </a:lnSpc>
              <a:defRPr sz="1200" b="0" i="0" u="none" strike="noStrike" kern="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t" anchorCtr="0"/>
          <a:lstStyle/>
          <a:p>
            <a:pPr marL="0">
              <a:lnSpc>
                <a:spcPct val="100000"/>
              </a:lnSpc>
              <a:defRPr sz="1200" b="0" i="0" u="none" strike="noStrike" kern="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t" anchorCtr="0"/>
          <a:lstStyle/>
          <a:p>
            <a:pPr marL="0">
              <a:lnSpc>
                <a:spcPct val="100000"/>
              </a:lnSpc>
              <a:defRPr sz="1200" b="0" i="0" u="none" strike="noStrike" kern="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2.0272335684338983E-3"/>
          <c:w val="1"/>
          <c:h val="0.58803265300385854"/>
        </c:manualLayout>
      </c:layout>
      <c:overlay val="1"/>
      <c:spPr>
        <a:solidFill>
          <a:schemeClr val="bg1">
            <a:lumMod val="95000"/>
          </a:schemeClr>
        </a:solidFill>
        <a:ln>
          <a:solidFill>
            <a:srgbClr val="00B050"/>
          </a:solidFill>
        </a:ln>
        <a:effectLst/>
      </c:spPr>
      <c:txPr>
        <a:bodyPr rot="0" spcFirstLastPara="1" vertOverflow="ellipsis" vert="horz" wrap="square" anchor="t" anchorCtr="0"/>
        <a:lstStyle/>
        <a:p>
          <a:pPr marL="0">
            <a:lnSpc>
              <a:spcPct val="100000"/>
            </a:lnSpc>
            <a:defRPr sz="1200" b="0" i="0" u="none" strike="noStrike" kern="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chemeClr val="bg1">
        <a:lumMod val="95000"/>
      </a:schemeClr>
    </a:solidFill>
    <a:ln w="28575" cap="flat" cmpd="sng" algn="ctr">
      <a:solidFill>
        <a:srgbClr val="002060"/>
      </a:solidFill>
      <a:prstDash val="solid"/>
    </a:ln>
    <a:effectLst/>
  </c:spPr>
  <c:txPr>
    <a:bodyPr/>
    <a:lstStyle/>
    <a:p>
      <a:pPr>
        <a:defRPr sz="180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2022 год</a:t>
            </a:r>
          </a:p>
        </c:rich>
      </c:tx>
      <c:layout>
        <c:manualLayout>
          <c:xMode val="edge"/>
          <c:yMode val="edge"/>
          <c:x val="0.15038041040707406"/>
          <c:y val="7.4978037929047531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740938249659502E-2"/>
          <c:y val="0.33365037708906148"/>
          <c:w val="0.63082394137276931"/>
          <c:h val="0.6296486859998076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dLbls>
            <c:dLbl>
              <c:idx val="0"/>
              <c:layout>
                <c:manualLayout>
                  <c:x val="-0.2128264040621001"/>
                  <c:y val="-0.104386943352026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CAD-4411-9D27-666028D04317}"/>
                </c:ext>
              </c:extLst>
            </c:dLbl>
            <c:dLbl>
              <c:idx val="1"/>
              <c:layout>
                <c:manualLayout>
                  <c:x val="3.8111248955877329E-2"/>
                  <c:y val="-6.8347893372964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CAD-4411-9D27-666028D04317}"/>
                </c:ext>
              </c:extLst>
            </c:dLbl>
            <c:dLbl>
              <c:idx val="2"/>
              <c:layout>
                <c:manualLayout>
                  <c:x val="4.0230097890357863E-2"/>
                  <c:y val="-7.5560150884937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CAD-4411-9D27-666028D04317}"/>
                </c:ext>
              </c:extLst>
            </c:dLbl>
            <c:dLbl>
              <c:idx val="3"/>
              <c:layout>
                <c:manualLayout>
                  <c:x val="2.8093843482411437E-2"/>
                  <c:y val="-7.79771594462094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CAD-4411-9D27-666028D043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Обеспечение функционирования администрации муниципального образования  75,2%</c:v>
                </c:pt>
                <c:pt idx="1">
                  <c:v>Совершенствование и развитие бюджетного процесса, управление муниципальным долгом 20,7%</c:v>
                </c:pt>
                <c:pt idx="2">
                  <c:v>Социальная поддержка граждан и общественных организаций, реализация демографической политики 4,1%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0.752</c:v>
                </c:pt>
                <c:pt idx="1">
                  <c:v>0.20699999999999999</c:v>
                </c:pt>
                <c:pt idx="2">
                  <c:v>4.1000000000000002E-2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CAD-4411-9D27-666028D043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solidFill>
          <a:schemeClr val="bg1">
            <a:lumMod val="95000"/>
          </a:schemeClr>
        </a:solidFill>
        <a:ln w="19050">
          <a:solidFill>
            <a:schemeClr val="accent1">
              <a:lumMod val="75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64524466417311654"/>
          <c:y val="9.1904301333328511E-2"/>
          <c:w val="0.3416909438045978"/>
          <c:h val="0.8922307796456469"/>
        </c:manualLayout>
      </c:layout>
      <c:overlay val="0"/>
      <c:spPr>
        <a:ln>
          <a:solidFill>
            <a:srgbClr val="00B050"/>
          </a:solidFill>
        </a:ln>
      </c:spPr>
      <c:txPr>
        <a:bodyPr/>
        <a:lstStyle/>
        <a:p>
          <a:pPr>
            <a:defRPr sz="10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solidFill>
      <a:srgbClr val="E3EBF5"/>
    </a:solidFill>
    <a:ln w="28575">
      <a:solidFill>
        <a:srgbClr val="00B050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0.10723</cdr:x>
      <cdr:y>0.72746</cdr:y>
    </cdr:from>
    <cdr:to>
      <cdr:x>0.32801</cdr:x>
      <cdr:y>0.98893</cdr:y>
    </cdr:to>
    <cdr:sp macro="" textlink="">
      <cdr:nvSpPr>
        <cdr:cNvPr id="4" name="Прямоугольник 3">
          <a:extLst xmlns:a="http://schemas.openxmlformats.org/drawingml/2006/main">
            <a:ext uri="{FF2B5EF4-FFF2-40B4-BE49-F238E27FC236}">
              <a16:creationId xmlns:a16="http://schemas.microsoft.com/office/drawing/2014/main" id="{7A9D8F49-38C8-A914-AFBF-DFECBAC4D455}"/>
            </a:ext>
          </a:extLst>
        </cdr:cNvPr>
        <cdr:cNvSpPr/>
      </cdr:nvSpPr>
      <cdr:spPr>
        <a:xfrm xmlns:a="http://schemas.openxmlformats.org/drawingml/2006/main">
          <a:off x="943487" y="2776289"/>
          <a:ext cx="1942580" cy="997887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Факт 2021 год, тыс.руб</a:t>
          </a:r>
          <a:r>
            <a: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cdr:txBody>
    </cdr:sp>
  </cdr:relSizeAnchor>
  <cdr:relSizeAnchor xmlns:cdr="http://schemas.openxmlformats.org/drawingml/2006/chartDrawing">
    <cdr:from>
      <cdr:x>0.38352</cdr:x>
      <cdr:y>0.72746</cdr:y>
    </cdr:from>
    <cdr:to>
      <cdr:x>0.61648</cdr:x>
      <cdr:y>1</cdr:y>
    </cdr:to>
    <cdr:sp macro="" textlink="">
      <cdr:nvSpPr>
        <cdr:cNvPr id="6" name="Прямоугольник 5">
          <a:extLst xmlns:a="http://schemas.openxmlformats.org/drawingml/2006/main">
            <a:ext uri="{FF2B5EF4-FFF2-40B4-BE49-F238E27FC236}">
              <a16:creationId xmlns:a16="http://schemas.microsoft.com/office/drawing/2014/main" id="{AAEC6DCF-E1B9-D22F-035F-9B85332A1C61}"/>
            </a:ext>
          </a:extLst>
        </cdr:cNvPr>
        <cdr:cNvSpPr/>
      </cdr:nvSpPr>
      <cdr:spPr>
        <a:xfrm xmlns:a="http://schemas.openxmlformats.org/drawingml/2006/main">
          <a:off x="3374484" y="2776289"/>
          <a:ext cx="2049750" cy="1040135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Факт 2022 год, тыс.руб</a:t>
          </a:r>
          <a:r>
            <a: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cdr:txBody>
    </cdr:sp>
  </cdr:relSizeAnchor>
  <cdr:relSizeAnchor xmlns:cdr="http://schemas.openxmlformats.org/drawingml/2006/chartDrawing">
    <cdr:from>
      <cdr:x>0.69562</cdr:x>
      <cdr:y>0.72746</cdr:y>
    </cdr:from>
    <cdr:to>
      <cdr:x>0.93952</cdr:x>
      <cdr:y>1</cdr:y>
    </cdr:to>
    <cdr:sp macro="" textlink="">
      <cdr:nvSpPr>
        <cdr:cNvPr id="7" name="Прямоугольник 6">
          <a:extLst xmlns:a="http://schemas.openxmlformats.org/drawingml/2006/main">
            <a:ext uri="{FF2B5EF4-FFF2-40B4-BE49-F238E27FC236}">
              <a16:creationId xmlns:a16="http://schemas.microsoft.com/office/drawing/2014/main" id="{E34E6E99-D842-4BDE-1660-E1D2113F4B86}"/>
            </a:ext>
          </a:extLst>
        </cdr:cNvPr>
        <cdr:cNvSpPr/>
      </cdr:nvSpPr>
      <cdr:spPr>
        <a:xfrm xmlns:a="http://schemas.openxmlformats.org/drawingml/2006/main">
          <a:off x="6120564" y="2776289"/>
          <a:ext cx="2146008" cy="1040135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 на 01.01.2023г., тыс.руб.</a:t>
          </a:r>
        </a:p>
      </cdr:txBody>
    </cdr:sp>
  </cdr:relSizeAnchor>
  <cdr:relSizeAnchor xmlns:cdr="http://schemas.openxmlformats.org/drawingml/2006/chartDrawing">
    <cdr:from>
      <cdr:x>0.08184</cdr:x>
      <cdr:y>0.23906</cdr:y>
    </cdr:from>
    <cdr:to>
      <cdr:x>0.34372</cdr:x>
      <cdr:y>0.67878</cdr:y>
    </cdr:to>
    <cdr:sp macro="" textlink="">
      <cdr:nvSpPr>
        <cdr:cNvPr id="8" name="Блок-схема: магнитный диск 7">
          <a:extLst xmlns:a="http://schemas.openxmlformats.org/drawingml/2006/main">
            <a:ext uri="{FF2B5EF4-FFF2-40B4-BE49-F238E27FC236}">
              <a16:creationId xmlns:a16="http://schemas.microsoft.com/office/drawing/2014/main" id="{330DE385-EE82-E01E-2224-852A54DD0565}"/>
            </a:ext>
          </a:extLst>
        </cdr:cNvPr>
        <cdr:cNvSpPr/>
      </cdr:nvSpPr>
      <cdr:spPr>
        <a:xfrm xmlns:a="http://schemas.openxmlformats.org/drawingml/2006/main">
          <a:off x="720080" y="936104"/>
          <a:ext cx="2304256" cy="1721892"/>
        </a:xfrm>
        <a:prstGeom xmlns:a="http://schemas.openxmlformats.org/drawingml/2006/main" prst="flowChartMagneticDisk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ctr"/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425</a:t>
          </a: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167,5</a:t>
          </a:r>
        </a:p>
      </cdr:txBody>
    </cdr:sp>
  </cdr:relSizeAnchor>
  <cdr:relSizeAnchor xmlns:cdr="http://schemas.openxmlformats.org/drawingml/2006/chartDrawing">
    <cdr:from>
      <cdr:x>0.38464</cdr:x>
      <cdr:y>0.14244</cdr:y>
    </cdr:from>
    <cdr:to>
      <cdr:x>0.63835</cdr:x>
      <cdr:y>0.70432</cdr:y>
    </cdr:to>
    <cdr:sp macro="" textlink="">
      <cdr:nvSpPr>
        <cdr:cNvPr id="9" name="Блок-схема: магнитный диск 8">
          <a:extLst xmlns:a="http://schemas.openxmlformats.org/drawingml/2006/main">
            <a:ext uri="{FF2B5EF4-FFF2-40B4-BE49-F238E27FC236}">
              <a16:creationId xmlns:a16="http://schemas.microsoft.com/office/drawing/2014/main" id="{689FE551-97A2-979B-22BD-9094DA8CE80E}"/>
            </a:ext>
          </a:extLst>
        </cdr:cNvPr>
        <cdr:cNvSpPr/>
      </cdr:nvSpPr>
      <cdr:spPr>
        <a:xfrm xmlns:a="http://schemas.openxmlformats.org/drawingml/2006/main">
          <a:off x="3384376" y="557758"/>
          <a:ext cx="2232247" cy="2200224"/>
        </a:xfrm>
        <a:prstGeom xmlns:a="http://schemas.openxmlformats.org/drawingml/2006/main" prst="flowChartMagneticDisk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ctr"/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446 292,0</a:t>
          </a:r>
        </a:p>
      </cdr:txBody>
    </cdr:sp>
  </cdr:relSizeAnchor>
  <cdr:relSizeAnchor xmlns:cdr="http://schemas.openxmlformats.org/drawingml/2006/chartDrawing">
    <cdr:from>
      <cdr:x>0.68745</cdr:x>
      <cdr:y>0.30181</cdr:y>
    </cdr:from>
    <cdr:to>
      <cdr:x>0.9657</cdr:x>
      <cdr:y>0.69819</cdr:y>
    </cdr:to>
    <cdr:sp macro="" textlink="">
      <cdr:nvSpPr>
        <cdr:cNvPr id="10" name="Блок-схема: магнитный диск 9">
          <a:extLst xmlns:a="http://schemas.openxmlformats.org/drawingml/2006/main">
            <a:ext uri="{FF2B5EF4-FFF2-40B4-BE49-F238E27FC236}">
              <a16:creationId xmlns:a16="http://schemas.microsoft.com/office/drawing/2014/main" id="{50A5F52F-E695-033C-1498-F4A14A8A5C74}"/>
            </a:ext>
          </a:extLst>
        </cdr:cNvPr>
        <cdr:cNvSpPr/>
      </cdr:nvSpPr>
      <cdr:spPr>
        <a:xfrm xmlns:a="http://schemas.openxmlformats.org/drawingml/2006/main">
          <a:off x="6048672" y="1181832"/>
          <a:ext cx="2448272" cy="1552152"/>
        </a:xfrm>
        <a:prstGeom xmlns:a="http://schemas.openxmlformats.org/drawingml/2006/main" prst="flowChartMagneticDisk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endParaRPr lang="ru-RU" sz="20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ctr"/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410 091,9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411"/>
          </a:xfrm>
          <a:prstGeom prst="rect">
            <a:avLst/>
          </a:prstGeom>
        </p:spPr>
        <p:txBody>
          <a:bodyPr vert="horz" lIns="91424" tIns="45713" rIns="91424" bIns="4571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24" tIns="45713" rIns="91424" bIns="45713" rtlCol="0"/>
          <a:lstStyle>
            <a:lvl1pPr algn="r">
              <a:defRPr sz="1200"/>
            </a:lvl1pPr>
          </a:lstStyle>
          <a:p>
            <a:fld id="{39D1CEA6-189B-4179-9161-3DF408EF6B79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3" rIns="91424" bIns="4571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1"/>
          </a:xfrm>
          <a:prstGeom prst="rect">
            <a:avLst/>
          </a:prstGeom>
        </p:spPr>
        <p:txBody>
          <a:bodyPr vert="horz" lIns="91424" tIns="45713" rIns="91424" bIns="4571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3"/>
            <a:ext cx="2945659" cy="496411"/>
          </a:xfrm>
          <a:prstGeom prst="rect">
            <a:avLst/>
          </a:prstGeom>
        </p:spPr>
        <p:txBody>
          <a:bodyPr vert="horz" lIns="91424" tIns="45713" rIns="91424" bIns="4571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3"/>
            <a:ext cx="2945659" cy="496411"/>
          </a:xfrm>
          <a:prstGeom prst="rect">
            <a:avLst/>
          </a:prstGeom>
        </p:spPr>
        <p:txBody>
          <a:bodyPr vert="horz" lIns="91424" tIns="45713" rIns="91424" bIns="45713" rtlCol="0" anchor="b"/>
          <a:lstStyle>
            <a:lvl1pPr algn="r">
              <a:defRPr sz="1200"/>
            </a:lvl1pPr>
          </a:lstStyle>
          <a:p>
            <a:fld id="{7E5C1DC3-5573-4B7E-8225-86F88CC908A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6803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5C1DC3-5573-4B7E-8225-86F88CC908A1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1437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5C1DC3-5573-4B7E-8225-86F88CC908A1}" type="slidenum">
              <a:rPr lang="ru-RU" smtClean="0"/>
              <a:pPr/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2716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5C1DC3-5573-4B7E-8225-86F88CC908A1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790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5C1DC3-5573-4B7E-8225-86F88CC908A1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132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6063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9875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8031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294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0885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2229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32000"/>
            <a:ext cx="3806190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36150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310" y="2029968"/>
            <a:ext cx="3806190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310" y="2734056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1996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61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9985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645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62878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206" y="1993393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fld id="{DFB7EA89-6F89-49D0-91A5-43BCB4B7FCF3}" type="datetimeFigureOut">
              <a:rPr lang="ru-RU" smtClean="0"/>
              <a:pPr/>
              <a:t>29.03.2023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41193" y="5829748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0" b="0">
                <a:ln>
                  <a:noFill/>
                </a:ln>
                <a:solidFill>
                  <a:schemeClr val="accent1">
                    <a:alpha val="20000"/>
                  </a:schemeClr>
                </a:solidFill>
                <a:latin typeface="+mj-lt"/>
              </a:defRPr>
            </a:lvl1pPr>
          </a:lstStyle>
          <a:p>
            <a:fld id="{AC44FF5E-A494-4BC2-A831-19A758C986D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8414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0" r:id="rId1"/>
    <p:sldLayoutId id="2147484231" r:id="rId2"/>
    <p:sldLayoutId id="2147484232" r:id="rId3"/>
    <p:sldLayoutId id="2147484233" r:id="rId4"/>
    <p:sldLayoutId id="2147484234" r:id="rId5"/>
    <p:sldLayoutId id="2147484235" r:id="rId6"/>
    <p:sldLayoutId id="2147484236" r:id="rId7"/>
    <p:sldLayoutId id="2147484237" r:id="rId8"/>
    <p:sldLayoutId id="2147484238" r:id="rId9"/>
    <p:sldLayoutId id="2147484239" r:id="rId10"/>
    <p:sldLayoutId id="214748424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74320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ebp"/><Relationship Id="rId2" Type="http://schemas.openxmlformats.org/officeDocument/2006/relationships/image" Target="../media/image3.web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nevel@finupr.pskov.ru" TargetMode="External"/><Relationship Id="rId2" Type="http://schemas.openxmlformats.org/officeDocument/2006/relationships/hyperlink" Target="http://nevel.reg60.ru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280919" cy="6120680"/>
          </a:xfr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ctr"/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br>
              <a:rPr lang="ru-RU" sz="3200" dirty="0">
                <a:cs typeface="David" panose="020E0502060401010101" pitchFamily="34" charset="-79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по проекту решения об исполнении бюджета</a:t>
            </a: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 «Невельский район» за 2022 год 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http://www.russiaru.net/avatar/KymSS@russiaru.net/orig/06811591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76672"/>
            <a:ext cx="4320480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409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2" cy="936104"/>
          </a:xfr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Объёмы поступлений доходов бюджета МО «Невельский район»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81955463"/>
              </p:ext>
            </p:extLst>
          </p:nvPr>
        </p:nvGraphicFramePr>
        <p:xfrm>
          <a:off x="208645" y="2852936"/>
          <a:ext cx="8798718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1228775"/>
            <a:ext cx="4608512" cy="1296144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поступающие в бюджет денежные средства, за исключением средств, являющихся в соответствии с Бюджетным Кодексом, источниками финансирования дефицита бюджета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65071DE-69BF-2B02-5EEE-CF95673620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28775"/>
            <a:ext cx="3600400" cy="1376114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43766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B580E3-2E2B-7630-03FD-8A7AFB714CDE}"/>
              </a:ext>
            </a:extLst>
          </p:cNvPr>
          <p:cNvSpPr txBox="1"/>
          <p:nvPr/>
        </p:nvSpPr>
        <p:spPr>
          <a:xfrm>
            <a:off x="323528" y="116632"/>
            <a:ext cx="8568952" cy="923330"/>
          </a:xfrm>
          <a:prstGeom prst="rect">
            <a:avLst/>
          </a:prstGeom>
          <a:solidFill>
            <a:srgbClr val="CCFFCC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БЮДЖЕТНЫХ НАЗНАЧЕНИЙ БЮДЖЕТА МО «НЕВЕЛЬСКИЙ РАЙОН»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НАЛОГОВЫМ И НЕНАЛОГОВЫМ ДОХОДАМ ЗА 2022 ГОД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989C9A3C-B9E4-E5AC-290A-03F5946962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286764"/>
              </p:ext>
            </p:extLst>
          </p:nvPr>
        </p:nvGraphicFramePr>
        <p:xfrm>
          <a:off x="107504" y="1132295"/>
          <a:ext cx="8928993" cy="5487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59632647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681065528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6647898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3387416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4010570"/>
                    </a:ext>
                  </a:extLst>
                </a:gridCol>
                <a:gridCol w="2808313">
                  <a:extLst>
                    <a:ext uri="{9D8B030D-6E8A-4147-A177-3AD203B41FA5}">
                      <a16:colId xmlns:a16="http://schemas.microsoft.com/office/drawing/2014/main" val="1353212082"/>
                    </a:ext>
                  </a:extLst>
                </a:gridCol>
              </a:tblGrid>
              <a:tr h="1041454"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 2022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</a:p>
                    <a:p>
                      <a:endParaRPr lang="ru-RU" sz="135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2022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выполнения 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факта от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уточненного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отклонения факта от уточненного  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271177"/>
                  </a:ext>
                </a:extLst>
              </a:tr>
              <a:tr h="483801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108 988,2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117 634,1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8 645,9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8225797"/>
                  </a:ext>
                </a:extLst>
              </a:tr>
              <a:tr h="387391">
                <a:tc>
                  <a:txBody>
                    <a:bodyPr/>
                    <a:lstStyle/>
                    <a:p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доходы, из них: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101 130,0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110 411,7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9 281,7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4668665"/>
                  </a:ext>
                </a:extLst>
              </a:tr>
              <a:tr h="461323"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75 233,0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81 935,6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6 702,6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налогооблагаемой базы, в том числе по крупным организациям ООО «ВСГЦ»</a:t>
                      </a:r>
                      <a:endParaRPr lang="ru-RU" sz="13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833293"/>
                  </a:ext>
                </a:extLst>
              </a:tr>
              <a:tr h="676521">
                <a:tc>
                  <a:txBody>
                    <a:bodyPr/>
                    <a:lstStyle/>
                    <a:p>
                      <a:r>
                        <a:rPr lang="ru-RU" sz="1354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4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13 541,0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4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14 309,1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4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4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768,1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4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акцизов является повышение спроса на нефтепродукты в связи с восстановлением социальной и экономической активности юридических и физических лиц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3198641"/>
                  </a:ext>
                </a:extLst>
              </a:tr>
              <a:tr h="676521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7 707,0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9 497,0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1 790,0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налогоплательщиков, уплачивающих налог, взимаемый в связи с применением упрощенной системы налогообложения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5486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3284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9FA57C4-BBFC-4D2D-3C88-3F5314DC7A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605170"/>
              </p:ext>
            </p:extLst>
          </p:nvPr>
        </p:nvGraphicFramePr>
        <p:xfrm>
          <a:off x="323528" y="188641"/>
          <a:ext cx="8640961" cy="6344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3172279528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4267070576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638823366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81771473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760805345"/>
                    </a:ext>
                  </a:extLst>
                </a:gridCol>
                <a:gridCol w="2376265">
                  <a:extLst>
                    <a:ext uri="{9D8B030D-6E8A-4147-A177-3AD203B41FA5}">
                      <a16:colId xmlns:a16="http://schemas.microsoft.com/office/drawing/2014/main" val="91921549"/>
                    </a:ext>
                  </a:extLst>
                </a:gridCol>
              </a:tblGrid>
              <a:tr h="918607"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 2022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2022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выполнения 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факта от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уточненного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отклонения факта от уточненного  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397602"/>
                  </a:ext>
                </a:extLst>
              </a:tr>
              <a:tr h="1400139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-24,1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-246,9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Переход налогоплательщиков с ЕНВД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940343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Поступления, носящие разовый характер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4973219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2 190,0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1 543,5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-646,5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Уменьшение налогоплательщиков, уплачивающих налог на патент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7627075"/>
                  </a:ext>
                </a:extLst>
              </a:tr>
              <a:tr h="1592251"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2 170,0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3 120,8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950,8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Поступление от совершенных юридически значимых действий в бюджет района в объеме больше запланированного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7840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6052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68E2C75B-DCDD-A227-E2FC-AA02EBC9C4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124363"/>
              </p:ext>
            </p:extLst>
          </p:nvPr>
        </p:nvGraphicFramePr>
        <p:xfrm>
          <a:off x="395536" y="260648"/>
          <a:ext cx="8496943" cy="6369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301549320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78701797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392295459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36141123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972014145"/>
                    </a:ext>
                  </a:extLst>
                </a:gridCol>
                <a:gridCol w="2088231">
                  <a:extLst>
                    <a:ext uri="{9D8B030D-6E8A-4147-A177-3AD203B41FA5}">
                      <a16:colId xmlns:a16="http://schemas.microsoft.com/office/drawing/2014/main" val="3193950667"/>
                    </a:ext>
                  </a:extLst>
                </a:gridCol>
              </a:tblGrid>
              <a:tr h="654928">
                <a:tc>
                  <a:txBody>
                    <a:bodyPr/>
                    <a:lstStyle/>
                    <a:p>
                      <a:pPr algn="ctr"/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 2022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2022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выполнения 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факта от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уточненного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отклонения факта от уточненного  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0935395"/>
                  </a:ext>
                </a:extLst>
              </a:tr>
              <a:tr h="654928">
                <a:tc>
                  <a:txBody>
                    <a:bodyPr/>
                    <a:lstStyle/>
                    <a:p>
                      <a:r>
                        <a:rPr lang="ru-RU" sz="135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доходы, из них: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7 858,2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7 222,4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-635,8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5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3791008"/>
                  </a:ext>
                </a:extLst>
              </a:tr>
              <a:tr h="654928"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получаемые в виде арендной платы за земельные участки,  от продажи права на заключение договоров аренды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3 430,0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2 881,6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-548,4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Причинами являются: недопоступление арендной платы, в связи с уменьшением количества договоров аренды, возвратами излишне уплаченных платежей и задолженностью арендаторов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3405010"/>
                  </a:ext>
                </a:extLst>
              </a:tr>
              <a:tr h="654928"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имущества, находящегося в оперативном управлении ОМС</a:t>
                      </a:r>
                      <a:endParaRPr lang="ru-RU" sz="13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9643955"/>
                  </a:ext>
                </a:extLst>
              </a:tr>
              <a:tr h="654928">
                <a:tc>
                  <a:txBody>
                    <a:bodyPr/>
                    <a:lstStyle/>
                    <a:p>
                      <a:r>
                        <a:rPr lang="ru-RU" sz="13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по соглашениям об установлении сервитута в отношении земельных участков после разграничения государственной собственности на землю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Расторгнут договор.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8575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8651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A08EFF17-C286-E70B-63EA-CDAA5979DE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823285"/>
              </p:ext>
            </p:extLst>
          </p:nvPr>
        </p:nvGraphicFramePr>
        <p:xfrm>
          <a:off x="251520" y="260648"/>
          <a:ext cx="8640960" cy="6537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val="195499961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574359123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159649771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4253119837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796295175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153502267"/>
                    </a:ext>
                  </a:extLst>
                </a:gridCol>
              </a:tblGrid>
              <a:tr h="749624"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 2022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2022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выполнения 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факта от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уточненного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отклонения факта от уточненного  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9907222"/>
                  </a:ext>
                </a:extLst>
              </a:tr>
              <a:tr h="749624">
                <a:tc>
                  <a:txBody>
                    <a:bodyPr/>
                    <a:lstStyle/>
                    <a:p>
                      <a:r>
                        <a:rPr lang="ru-RU" sz="13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перечисления части прибыли государственных и муниципальных унитарных предприятий, остающейся после уплаты налогов и обязательных платежей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Поступление части прибыли МУП «Невельский рынок» и МУП «Центральная районная аптека №55» в объеме выше запланированного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8109238"/>
                  </a:ext>
                </a:extLst>
              </a:tr>
              <a:tr h="749624"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поступления от использования имущества, находящегося в государственной и муниципальной собственности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818,2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договоров  аренды имущества.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9698247"/>
                  </a:ext>
                </a:extLst>
              </a:tr>
              <a:tr h="749624"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730,3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связи с увеличением поступлений платы за размещение отходов производства, за выбросы загрязняющих веществ в атмосферный воздух, за сбросы загрязняющих веществ в водные объекты.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536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05417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BA0A5FE0-4906-F492-258B-61095D5C34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725731"/>
              </p:ext>
            </p:extLst>
          </p:nvPr>
        </p:nvGraphicFramePr>
        <p:xfrm>
          <a:off x="467544" y="116633"/>
          <a:ext cx="8316923" cy="6350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2663">
                  <a:extLst>
                    <a:ext uri="{9D8B030D-6E8A-4147-A177-3AD203B41FA5}">
                      <a16:colId xmlns:a16="http://schemas.microsoft.com/office/drawing/2014/main" val="1942591122"/>
                    </a:ext>
                  </a:extLst>
                </a:gridCol>
                <a:gridCol w="995187">
                  <a:extLst>
                    <a:ext uri="{9D8B030D-6E8A-4147-A177-3AD203B41FA5}">
                      <a16:colId xmlns:a16="http://schemas.microsoft.com/office/drawing/2014/main" val="521841366"/>
                    </a:ext>
                  </a:extLst>
                </a:gridCol>
                <a:gridCol w="995187">
                  <a:extLst>
                    <a:ext uri="{9D8B030D-6E8A-4147-A177-3AD203B41FA5}">
                      <a16:colId xmlns:a16="http://schemas.microsoft.com/office/drawing/2014/main" val="2392564324"/>
                    </a:ext>
                  </a:extLst>
                </a:gridCol>
                <a:gridCol w="1066272">
                  <a:extLst>
                    <a:ext uri="{9D8B030D-6E8A-4147-A177-3AD203B41FA5}">
                      <a16:colId xmlns:a16="http://schemas.microsoft.com/office/drawing/2014/main" val="3093178588"/>
                    </a:ext>
                  </a:extLst>
                </a:gridCol>
                <a:gridCol w="1208442">
                  <a:extLst>
                    <a:ext uri="{9D8B030D-6E8A-4147-A177-3AD203B41FA5}">
                      <a16:colId xmlns:a16="http://schemas.microsoft.com/office/drawing/2014/main" val="660533540"/>
                    </a:ext>
                  </a:extLst>
                </a:gridCol>
                <a:gridCol w="2239172">
                  <a:extLst>
                    <a:ext uri="{9D8B030D-6E8A-4147-A177-3AD203B41FA5}">
                      <a16:colId xmlns:a16="http://schemas.microsoft.com/office/drawing/2014/main" val="350983006"/>
                    </a:ext>
                  </a:extLst>
                </a:gridCol>
              </a:tblGrid>
              <a:tr h="12191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</a:p>
                    <a:p>
                      <a:endParaRPr lang="ru-RU" sz="135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Уточненный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 2022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 </a:t>
                      </a:r>
                    </a:p>
                    <a:p>
                      <a:endParaRPr lang="ru-RU" sz="135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2022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выполнения 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факта от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уточненного</a:t>
                      </a:r>
                    </a:p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отклонения факта от уточненного  плана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4164512"/>
                  </a:ext>
                </a:extLst>
              </a:tr>
              <a:tr h="8407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доходы от компенсации затрат государства</a:t>
                      </a:r>
                    </a:p>
                    <a:p>
                      <a:endParaRPr lang="ru-RU" sz="135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Поступления, носящие разовый характер (оплата судебных издержек, связанных с рассмотрением  гражданского дела Арбитражным судом)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817104"/>
                  </a:ext>
                </a:extLst>
              </a:tr>
              <a:tr h="840782"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имущества, находящегося в государственной и муниципальной собственности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-1 697,5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связи с невыполнением </a:t>
                      </a:r>
                      <a:r>
                        <a:rPr lang="ru-RU" sz="135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 продажи </a:t>
                      </a:r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имущества из-за несостоявшихся аукционов по причине отсутствия спроса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527270"/>
                  </a:ext>
                </a:extLst>
              </a:tr>
              <a:tr h="840782"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участков, находящихся в государственной и муниципальной собственности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-190,2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связи с невыполнением плана продажи земельных участков из-за несостоявшихся аукционов по причине отсутствия спроса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2234057"/>
                  </a:ext>
                </a:extLst>
              </a:tr>
              <a:tr h="840782"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Штрафы, санкции, возмещение ущерба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2 025,6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1 373,6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Поступления, носящие разовый характер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425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3784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188640"/>
            <a:ext cx="5184574" cy="1221482"/>
          </a:xfrm>
          <a:solidFill>
            <a:schemeClr val="bg1">
              <a:lumMod val="95000"/>
            </a:schemeClr>
          </a:solidFill>
          <a:ln w="28575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 межбюджетных трансфертов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2022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250507"/>
              </p:ext>
            </p:extLst>
          </p:nvPr>
        </p:nvGraphicFramePr>
        <p:xfrm>
          <a:off x="107504" y="2646708"/>
          <a:ext cx="5091751" cy="3994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440745979"/>
                    </a:ext>
                  </a:extLst>
                </a:gridCol>
                <a:gridCol w="1131311">
                  <a:extLst>
                    <a:ext uri="{9D8B030D-6E8A-4147-A177-3AD203B41FA5}">
                      <a16:colId xmlns:a16="http://schemas.microsoft.com/office/drawing/2014/main" val="2838365510"/>
                    </a:ext>
                  </a:extLst>
                </a:gridCol>
              </a:tblGrid>
              <a:tr h="355782"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 тыс. руб.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факт, тыс.руб.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618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338 355,3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328 657,9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97,1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9527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2139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101 259,0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101 259,0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8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63 019,0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57 045,6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90,5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46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141 464,2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140 075,4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99,0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89456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32 613,1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30 277,9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92,8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779912" y="1556792"/>
            <a:ext cx="5184573" cy="1008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ДОТАЦИИ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бюджетные средства, предоставляемые на безвозмездной и безвозвратной основе без установления направлений и (или) условий их использования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2708920"/>
            <a:ext cx="3744415" cy="1944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бюджетные средства, предоставляемые бюджету другого уровня бюджетной системы Российской Федерации, физическому или юридическому лицу на условиях долевого финансирования целевых расходов</a:t>
            </a:r>
          </a:p>
          <a:p>
            <a:pPr algn="ctr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1" y="4797152"/>
            <a:ext cx="3744415" cy="1800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бюджетные средства, предоставляемые бюджету другого уровня бюджетной системы Российской Федерации или юридическому лицу на безвозмездной и безвозвратной основах на осуществление определенных целевых расходов</a:t>
            </a:r>
          </a:p>
        </p:txBody>
      </p:sp>
      <p:pic>
        <p:nvPicPr>
          <p:cNvPr id="8" name="Рисунок 7" descr="C:\Users\user\Desktop\к бюджету 2020-2022\для бюджета для граждан\ccfcf4dff8ed99d5d0ca3ef3a370d5e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96" y="188640"/>
            <a:ext cx="3312368" cy="23762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642477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2345752"/>
            <a:ext cx="8712968" cy="1332360"/>
          </a:xfr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выплачиваемые из бюджета денежные средства, за исключением средств, являющихся в соответствии с Бюджетным Кодексом источниками финансирования дефицита бюджета.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717032"/>
            <a:ext cx="8712968" cy="30162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формирования расходов районного бюджета: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разделам, по ведомствам, по муниципальным программам</a:t>
            </a:r>
            <a:r>
              <a:rPr lang="ru-RU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Базовыми параметрами при расчете расходов бюджета приняты расчетные региональные нормативы для расчета дотации на выравнивание уровня бюджетной обеспеченности.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районного бюджета учтены в соответствии с законом Псковской области «Об областном бюджете на 2022 год и на плановый период 2023 и 2024 годов» от 29.12.2021 №2233-ОЗ (с изменениями). 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88640"/>
            <a:ext cx="5976665" cy="2157112"/>
          </a:xfrm>
          <a:prstGeom prst="rect">
            <a:avLst/>
          </a:prstGeom>
          <a:solidFill>
            <a:srgbClr val="D6F8E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МО «Невельский район»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2022 год составили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447 869,3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тыс.руб., в том числе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220 470,5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 средства районного бюджета;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177 987,6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 средства областного бюджета;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29 441,7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средства федерального бюджета;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19 969,5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 средства бюджетов поселений.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2D9644-F65D-4BB2-AD0C-582524254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3648" y="124758"/>
            <a:ext cx="2660733" cy="208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192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C5AA8F-BEA9-6B86-7281-E009F7E0080F}"/>
              </a:ext>
            </a:extLst>
          </p:cNvPr>
          <p:cNvSpPr txBox="1"/>
          <p:nvPr/>
        </p:nvSpPr>
        <p:spPr>
          <a:xfrm>
            <a:off x="251520" y="188640"/>
            <a:ext cx="871296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муниципального образования «Невельский район» за 2022 год 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разделам и подразделам классификации расходов бюджета</a:t>
            </a: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613C680F-6BD0-061C-A380-0506BAA435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23289"/>
              </p:ext>
            </p:extLst>
          </p:nvPr>
        </p:nvGraphicFramePr>
        <p:xfrm>
          <a:off x="323528" y="834971"/>
          <a:ext cx="8640960" cy="56953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1108">
                  <a:extLst>
                    <a:ext uri="{9D8B030D-6E8A-4147-A177-3AD203B41FA5}">
                      <a16:colId xmlns:a16="http://schemas.microsoft.com/office/drawing/2014/main" val="2627670506"/>
                    </a:ext>
                  </a:extLst>
                </a:gridCol>
                <a:gridCol w="798744">
                  <a:extLst>
                    <a:ext uri="{9D8B030D-6E8A-4147-A177-3AD203B41FA5}">
                      <a16:colId xmlns:a16="http://schemas.microsoft.com/office/drawing/2014/main" val="2770317198"/>
                    </a:ext>
                  </a:extLst>
                </a:gridCol>
                <a:gridCol w="580905">
                  <a:extLst>
                    <a:ext uri="{9D8B030D-6E8A-4147-A177-3AD203B41FA5}">
                      <a16:colId xmlns:a16="http://schemas.microsoft.com/office/drawing/2014/main" val="2829204326"/>
                    </a:ext>
                  </a:extLst>
                </a:gridCol>
                <a:gridCol w="1179963">
                  <a:extLst>
                    <a:ext uri="{9D8B030D-6E8A-4147-A177-3AD203B41FA5}">
                      <a16:colId xmlns:a16="http://schemas.microsoft.com/office/drawing/2014/main" val="17762190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946401314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484695233"/>
                    </a:ext>
                  </a:extLst>
                </a:gridCol>
              </a:tblGrid>
              <a:tr h="7606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 тыс.руб.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Факт, тыс. руб.</a:t>
                      </a:r>
                    </a:p>
                    <a:p>
                      <a:pPr algn="ctr"/>
                      <a:endParaRPr lang="ru-RU" sz="140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выполнения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2092856"/>
                  </a:ext>
                </a:extLst>
              </a:tr>
              <a:tr h="486660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Общегосударственные вопросы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46 155,6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45 304,3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019138"/>
                  </a:ext>
                </a:extLst>
              </a:tr>
              <a:tr h="651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1 866,3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1 863,7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046463"/>
                  </a:ext>
                </a:extLst>
              </a:tr>
              <a:tr h="865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1 980,4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0009981"/>
                  </a:ext>
                </a:extLst>
              </a:tr>
              <a:tr h="865581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27 217,3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26 762,5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087651"/>
                  </a:ext>
                </a:extLst>
              </a:tr>
              <a:tr h="308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Судебная система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876693"/>
                  </a:ext>
                </a:extLst>
              </a:tr>
              <a:tr h="651661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5 187,1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5 105,1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3586945"/>
                  </a:ext>
                </a:extLst>
              </a:tr>
              <a:tr h="308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9 828,5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9 558,4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9552270"/>
                  </a:ext>
                </a:extLst>
              </a:tr>
              <a:tr h="308995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1" i="0" u="none" strike="noStrike">
                          <a:effectLst/>
                          <a:latin typeface="Times New Roman" panose="02020603050405020304" pitchFamily="18" charset="0"/>
                        </a:rPr>
                        <a:t>Национальная оборона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7819843"/>
                  </a:ext>
                </a:extLst>
              </a:tr>
              <a:tr h="486660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Мобилизационная и вневойсковая подготовка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049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9457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BF2CC613-8281-56D5-C318-6F00B33172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924470"/>
              </p:ext>
            </p:extLst>
          </p:nvPr>
        </p:nvGraphicFramePr>
        <p:xfrm>
          <a:off x="251520" y="138827"/>
          <a:ext cx="8640960" cy="6580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>
                  <a:extLst>
                    <a:ext uri="{9D8B030D-6E8A-4147-A177-3AD203B41FA5}">
                      <a16:colId xmlns:a16="http://schemas.microsoft.com/office/drawing/2014/main" val="3698561976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412541788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9946816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414430249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71894643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4059006195"/>
                    </a:ext>
                  </a:extLst>
                </a:gridCol>
              </a:tblGrid>
              <a:tr h="9849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 тыс.руб.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Факт, тыс.руб.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выполнения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40376"/>
                  </a:ext>
                </a:extLst>
              </a:tr>
              <a:tr h="512884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  <a:p>
                      <a:pPr algn="l" fontAlgn="b"/>
                      <a:endParaRPr lang="ru-RU" sz="13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3 258,4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3 252,0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4878836"/>
                  </a:ext>
                </a:extLst>
              </a:tr>
              <a:tr h="265100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Обеспечение пожарной безопасности</a:t>
                      </a:r>
                    </a:p>
                    <a:p>
                      <a:pPr algn="l" fontAlgn="b"/>
                      <a:endParaRPr lang="ru-RU" sz="13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3 258,4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3 252,0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8496551"/>
                  </a:ext>
                </a:extLst>
              </a:tr>
              <a:tr h="259380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Национальная экономика</a:t>
                      </a:r>
                    </a:p>
                    <a:p>
                      <a:pPr algn="l" fontAlgn="b"/>
                      <a:endParaRPr lang="ru-RU" sz="13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66 212,0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58 809,7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3685910"/>
                  </a:ext>
                </a:extLst>
              </a:tr>
              <a:tr h="141560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Общеэкономические вопросы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18522"/>
                  </a:ext>
                </a:extLst>
              </a:tr>
              <a:tr h="319948">
                <a:tc>
                  <a:txBody>
                    <a:bodyPr/>
                    <a:lstStyle/>
                    <a:p>
                      <a:pPr algn="l" fontAlgn="t"/>
                      <a:r>
                        <a:rPr lang="ru-RU" sz="13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хозяйство и рыболовство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1 472,0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1 344,6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963552"/>
                  </a:ext>
                </a:extLst>
              </a:tr>
              <a:tr h="316892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Дорожное хозяйство(дорожные фонды)</a:t>
                      </a:r>
                      <a:endParaRPr lang="ru-RU" sz="1350" b="0" i="0" u="none" strike="noStrike" dirty="0"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63 680,0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56 406,1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0439243"/>
                  </a:ext>
                </a:extLst>
              </a:tr>
              <a:tr h="300420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1 030,8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1 029,8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72064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Жилищно-коммунальное хозяйство</a:t>
                      </a:r>
                    </a:p>
                    <a:p>
                      <a:pPr algn="l" fontAlgn="b"/>
                      <a:endParaRPr lang="ru-RU" sz="13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42 649,2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42 611,1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3237818"/>
                  </a:ext>
                </a:extLst>
              </a:tr>
              <a:tr h="282312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Жилищное хозяйство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2 641,1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2 616,8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852105"/>
                  </a:ext>
                </a:extLst>
              </a:tr>
              <a:tr h="259432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Коммунальное хозяйство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33 332,3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33 329,7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8688502"/>
                  </a:ext>
                </a:extLst>
              </a:tr>
              <a:tr h="342880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Благоустройство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6 675,8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6 664,6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3546282"/>
                  </a:ext>
                </a:extLst>
              </a:tr>
              <a:tr h="337160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  <a:p>
                      <a:pPr algn="l" fontAlgn="b"/>
                      <a:endParaRPr lang="ru-RU" sz="13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242 409,1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239 439,2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4283508"/>
                  </a:ext>
                </a:extLst>
              </a:tr>
              <a:tr h="331440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Дошкольное образование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64 209,0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62 922,3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4269942"/>
                  </a:ext>
                </a:extLst>
              </a:tr>
              <a:tr h="253712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Общее образование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145 971,9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144 454,8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9134804"/>
                  </a:ext>
                </a:extLst>
              </a:tr>
              <a:tr h="512884">
                <a:tc>
                  <a:txBody>
                    <a:bodyPr/>
                    <a:lstStyle/>
                    <a:p>
                      <a:pPr algn="l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Дополнительное образование детей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5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22 836,8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22 711,3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805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813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11410"/>
            <a:ext cx="6336704" cy="913334"/>
          </a:xfr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txBody>
          <a:bodyPr>
            <a:normAutofit fontScale="90000"/>
          </a:bodyPr>
          <a:lstStyle/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 для граждан?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44824"/>
            <a:ext cx="8856984" cy="4801766"/>
          </a:xfrm>
          <a:solidFill>
            <a:srgbClr val="D6F8E4"/>
          </a:solidFill>
          <a:ln>
            <a:solidFill>
              <a:srgbClr val="00B050"/>
            </a:solidFill>
          </a:ln>
        </p:spPr>
        <p:txBody>
          <a:bodyPr>
            <a:noAutofit/>
          </a:bodyPr>
          <a:lstStyle/>
          <a:p>
            <a:pPr marL="0" indent="0" algn="just">
              <a:lnSpc>
                <a:spcPts val="1920"/>
              </a:lnSpc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муниципального образования «Невельский район» представляет Вашему вниманию информационный ресурс «Бюджет для граждан», созданный для обеспечения реализации принципа прозрачности (открытости) и обеспечения доступного информирования граждан об основных понятиях бюджета и бюджетного процесса, а также о показателях районного бюджета. Информационный ресурс «Бюджет для граждан» - это упрощенная версия основного финансового документа района – проекта решения Собрания депутатов Невельского района «Об утверждении отчета об исполнении бюджета МО «Невельский район» за 2022 год», в котором используется неформальный язык и доступный формат. Бюджет для граждан» нацелен на широкий круг пользователей – всех граждан Невельского района, интересы которых в той или иной мере затронуты районным бюджетом и на получение обратной связи от граждан, которым интересны современные проблемы финансов в Невельском районе.</a:t>
            </a:r>
          </a:p>
          <a:p>
            <a:pPr marL="0" indent="0" algn="just">
              <a:lnSpc>
                <a:spcPts val="1920"/>
              </a:lnSpc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и бюджетный процесс включают в себя составление и рассмотрение проектов бюджетов, утверждение и исполнение бюджетов, контроль за их исполнением, осуществление бюджетного учета, составление, внешняя проверка, рассмотрение и утверждение бюджетной отчетности, регулируемые Бюджетным кодексом. </a:t>
            </a:r>
          </a:p>
          <a:p>
            <a:pPr marL="0" indent="0" algn="just">
              <a:lnSpc>
                <a:spcPts val="1920"/>
              </a:lnSpc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представление бюджета и бюджетного процесса района в понятной для жителей форме повысит уровень общественного участия граждан в бюджетном процессе муниципального  образования «Невельский район».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304256" cy="1728192"/>
          </a:xfrm>
          <a:prstGeom prst="rect">
            <a:avLst/>
          </a:prstGeom>
          <a:solidFill>
            <a:schemeClr val="accent2"/>
          </a:solidFill>
          <a:ln>
            <a:solidFill>
              <a:schemeClr val="tx2">
                <a:lumMod val="25000"/>
                <a:lumOff val="75000"/>
              </a:schemeClr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9723769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1F104A8B-D2EE-0154-7DE3-DF774510E5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837322"/>
              </p:ext>
            </p:extLst>
          </p:nvPr>
        </p:nvGraphicFramePr>
        <p:xfrm>
          <a:off x="179512" y="116633"/>
          <a:ext cx="8784977" cy="6568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>
                  <a:extLst>
                    <a:ext uri="{9D8B030D-6E8A-4147-A177-3AD203B41FA5}">
                      <a16:colId xmlns:a16="http://schemas.microsoft.com/office/drawing/2014/main" val="303992804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323917634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779430674"/>
                    </a:ext>
                  </a:extLst>
                </a:gridCol>
                <a:gridCol w="907301">
                  <a:extLst>
                    <a:ext uri="{9D8B030D-6E8A-4147-A177-3AD203B41FA5}">
                      <a16:colId xmlns:a16="http://schemas.microsoft.com/office/drawing/2014/main" val="4076158997"/>
                    </a:ext>
                  </a:extLst>
                </a:gridCol>
                <a:gridCol w="878498">
                  <a:extLst>
                    <a:ext uri="{9D8B030D-6E8A-4147-A177-3AD203B41FA5}">
                      <a16:colId xmlns:a16="http://schemas.microsoft.com/office/drawing/2014/main" val="2329202355"/>
                    </a:ext>
                  </a:extLst>
                </a:gridCol>
                <a:gridCol w="878498">
                  <a:extLst>
                    <a:ext uri="{9D8B030D-6E8A-4147-A177-3AD203B41FA5}">
                      <a16:colId xmlns:a16="http://schemas.microsoft.com/office/drawing/2014/main" val="20121043"/>
                    </a:ext>
                  </a:extLst>
                </a:gridCol>
              </a:tblGrid>
              <a:tr h="7081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Рз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</a:t>
                      </a:r>
                      <a:endParaRPr lang="ru-RU" sz="14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 тыс.руб.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Факт, тыс.руб.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выполнения</a:t>
                      </a:r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551300"/>
                  </a:ext>
                </a:extLst>
              </a:tr>
              <a:tr h="28029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Молодежная политика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1 219,0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1 218,8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333510"/>
                  </a:ext>
                </a:extLst>
              </a:tr>
              <a:tr h="28029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Другие вопросы в области образования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8 172,4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8 132,0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1458643"/>
                  </a:ext>
                </a:extLst>
              </a:tr>
              <a:tr h="28029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Культура и кинематография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39 893,0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39 260,2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1149578"/>
                  </a:ext>
                </a:extLst>
              </a:tr>
              <a:tr h="28029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39 893,0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39 260,2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8553426"/>
                  </a:ext>
                </a:extLst>
              </a:tr>
              <a:tr h="28029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10 745,0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10 604,4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7147872"/>
                  </a:ext>
                </a:extLst>
              </a:tr>
              <a:tr h="28029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Пенсионное обеспечение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2 280,5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2 265,0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5622376"/>
                  </a:ext>
                </a:extLst>
              </a:tr>
              <a:tr h="35625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Социальное обеспечение населения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549880"/>
                  </a:ext>
                </a:extLst>
              </a:tr>
              <a:tr h="35625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Охрана семьи и детства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8 011,5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7 887,4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6247348"/>
                  </a:ext>
                </a:extLst>
              </a:tr>
              <a:tr h="35625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Другие вопросы в области социальной политики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10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3634119"/>
                  </a:ext>
                </a:extLst>
              </a:tr>
              <a:tr h="35625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3 849,9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3 849,5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876906"/>
                  </a:ext>
                </a:extLst>
              </a:tr>
              <a:tr h="35625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3 849,9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3 849,5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531238"/>
                  </a:ext>
                </a:extLst>
              </a:tr>
              <a:tr h="28029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>
                          <a:effectLst/>
                          <a:latin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1246795"/>
                  </a:ext>
                </a:extLst>
              </a:tr>
              <a:tr h="356252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Периодическая печать и издательства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740788"/>
                  </a:ext>
                </a:extLst>
              </a:tr>
              <a:tr h="452094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3473174"/>
                  </a:ext>
                </a:extLst>
              </a:tr>
              <a:tr h="61045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01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3 905,0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4908424"/>
                  </a:ext>
                </a:extLst>
              </a:tr>
              <a:tr h="610453">
                <a:tc>
                  <a:txBody>
                    <a:bodyPr/>
                    <a:lstStyle/>
                    <a:p>
                      <a:pPr algn="ctr" fontAlgn="b">
                        <a:lnSpc>
                          <a:spcPts val="1560"/>
                        </a:lnSpc>
                      </a:pPr>
                      <a:r>
                        <a:rPr lang="ru-RU" sz="13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3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3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459 930,2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447 869,3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49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0315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96466"/>
            <a:ext cx="3816424" cy="2296430"/>
          </a:xfrm>
          <a:solidFill>
            <a:srgbClr val="D6F8E4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altLang="en-US" sz="2200" dirty="0">
                <a:latin typeface="Times New Roman" pitchFamily="18" charset="0"/>
                <a:cs typeface="Times New Roman" pitchFamily="18" charset="0"/>
              </a:rPr>
              <a:t>В целях повышения эффективности и результативности бюджетных расходов районный бюджет на 2022 годы сформирован через реализацию 9 муниципальных программ</a:t>
            </a:r>
            <a:r>
              <a:rPr lang="ru-RU" altLang="en-US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5945" y="2639672"/>
            <a:ext cx="8580709" cy="396416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endParaRPr lang="ru-RU" dirty="0"/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отличается от традиционного тем, что все или почти все расходы включены в программы и каждая программа своей целью прямо увязана с тем или иным стратегическим итогом деятельности ведомства. </a:t>
            </a:r>
          </a:p>
          <a:p>
            <a:pPr lvl="0" indent="136525" algn="just" eaLnBrk="0" fontAlgn="base" hangingPunct="0">
              <a:spcBef>
                <a:spcPct val="20000"/>
              </a:spcBef>
              <a:spcAft>
                <a:spcPct val="0"/>
              </a:spcAft>
              <a:buSzPct val="65000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Программное бюджетирование представляет собой методологию планирования, исполнения и контроля за исполнением бюджета, обеспечивающую взаимосвязь процесса распределения  расходов с результатами от реализации программ, разрабатываемых на основе стратегических целей, с учетом приоритетов государственной политики, общественной значимости ожидаемых и конечных результатов использования бюджетных средств.</a:t>
            </a:r>
            <a:r>
              <a:rPr lang="ru-RU" altLang="en-US" sz="1600" dirty="0">
                <a:solidFill>
                  <a:prstClr val="black"/>
                </a:solidFill>
                <a:latin typeface="Times New Roman" panose="02020603050405020304" pitchFamily="18" charset="0"/>
                <a:ea typeface="SimSun" charset="-122"/>
                <a:cs typeface="Times New Roman" panose="02020603050405020304" pitchFamily="18" charset="0"/>
              </a:rPr>
              <a:t> </a:t>
            </a:r>
          </a:p>
          <a:p>
            <a:pPr lvl="0" indent="136525" algn="just" eaLnBrk="0" fontAlgn="base" hangingPunct="0">
              <a:spcBef>
                <a:spcPct val="20000"/>
              </a:spcBef>
              <a:spcAft>
                <a:spcPct val="0"/>
              </a:spcAft>
              <a:buSzPct val="65000"/>
            </a:pPr>
            <a:r>
              <a:rPr lang="ru-RU" altLang="en-US" sz="1600" dirty="0">
                <a:solidFill>
                  <a:prstClr val="black"/>
                </a:solidFill>
                <a:latin typeface="Times New Roman" panose="02020603050405020304" pitchFamily="18" charset="0"/>
                <a:ea typeface="SimSun" charset="-122"/>
                <a:cs typeface="Times New Roman" panose="02020603050405020304" pitchFamily="18" charset="0"/>
              </a:rPr>
              <a:t>Преимуществом программного бюджета является распределение расходов не по ведомственному принципу, а по программам. </a:t>
            </a:r>
            <a:r>
              <a:rPr lang="ru-RU" altLang="en-US" sz="1600" b="1" dirty="0">
                <a:solidFill>
                  <a:prstClr val="black"/>
                </a:solidFill>
                <a:latin typeface="Times New Roman" panose="02020603050405020304" pitchFamily="18" charset="0"/>
                <a:ea typeface="SimSun" charset="-122"/>
                <a:cs typeface="Times New Roman" panose="02020603050405020304" pitchFamily="18" charset="0"/>
              </a:rPr>
              <a:t>Муниципальная программа имеет цель, задачи и показатели эффективности</a:t>
            </a:r>
            <a:r>
              <a:rPr lang="ru-RU" altLang="en-US" sz="1600" dirty="0">
                <a:solidFill>
                  <a:prstClr val="black"/>
                </a:solidFill>
                <a:latin typeface="Times New Roman" panose="02020603050405020304" pitchFamily="18" charset="0"/>
                <a:ea typeface="SimSun" charset="-122"/>
                <a:cs typeface="Times New Roman" panose="02020603050405020304" pitchFamily="18" charset="0"/>
              </a:rPr>
              <a:t>, которые отражают степень их достижения (решения), то есть действия и бюджетные средства направлены на достижение заданного результата.</a:t>
            </a:r>
          </a:p>
          <a:p>
            <a:pPr lvl="0" indent="136525" algn="just" eaLnBrk="0" fontAlgn="base" hangingPunct="0">
              <a:spcBef>
                <a:spcPct val="20000"/>
              </a:spcBef>
              <a:spcAft>
                <a:spcPct val="0"/>
              </a:spcAft>
              <a:buSzPct val="65000"/>
            </a:pPr>
            <a:r>
              <a:rPr lang="ru-RU" altLang="en-US" sz="1600" dirty="0">
                <a:solidFill>
                  <a:prstClr val="black"/>
                </a:solidFill>
                <a:latin typeface="Times New Roman" panose="02020603050405020304" pitchFamily="18" charset="0"/>
                <a:ea typeface="SimSun" charset="-122"/>
                <a:cs typeface="Times New Roman" panose="02020603050405020304" pitchFamily="18" charset="0"/>
              </a:rPr>
              <a:t>При этом значение показателей является индикатором по данному направлению деятельности и сигнализирует о плохом или хорошем результате, необходимости принятия новых решений.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45" y="90178"/>
            <a:ext cx="2520280" cy="21196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461EB5-305D-C1F7-D79B-01087A9AD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3799" y="135682"/>
            <a:ext cx="2290689" cy="2074112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105917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432048"/>
          </a:xfrm>
          <a:solidFill>
            <a:srgbClr val="D6F8E4"/>
          </a:solidFill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реализацию муниципальных программ в 2022 году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31040"/>
              </p:ext>
            </p:extLst>
          </p:nvPr>
        </p:nvGraphicFramePr>
        <p:xfrm>
          <a:off x="179512" y="620688"/>
          <a:ext cx="8856982" cy="6074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43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1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07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372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Расходы районного бюджета в </a:t>
                      </a: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2022</a:t>
                      </a: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году составили </a:t>
                      </a: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447 869,3 </a:t>
                      </a: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тыс.руб., в том числе на выполнение муниципальных программ </a:t>
                      </a: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444 087,4 </a:t>
                      </a: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1930"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Наименование программы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тыс.руб.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 общем объеме расходов районного бюджета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8500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МП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образования в муниципальном образовании «Невельский район»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229 165,3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5541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МП «Развитие культуры в муниципальном образовании «Невельский район»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51 320,4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11,4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3629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МП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«Содействие экономическому развитию и инвестиционной привлекательности муниципального образования «Невельский район»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5 750,7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3629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МП </a:t>
                      </a:r>
                      <a:r>
                        <a:rPr lang="ru-RU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«Обеспечение безопасности граждан на территории 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муниципального образования «Невельский район»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3 889,5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61718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МП «Комплексное развитие коммунальной инфраструктуры и благоустройства муниципального образования «Невельский район»</a:t>
                      </a:r>
                    </a:p>
                    <a:p>
                      <a:pPr algn="l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43 026,1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9,6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5007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3424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19" y="188640"/>
            <a:ext cx="8712967" cy="360040"/>
          </a:xfrm>
          <a:solidFill>
            <a:srgbClr val="D6F8E4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реализацию муниципальных программ в 2022 году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087713"/>
              </p:ext>
            </p:extLst>
          </p:nvPr>
        </p:nvGraphicFramePr>
        <p:xfrm>
          <a:off x="251520" y="692697"/>
          <a:ext cx="8712967" cy="5796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531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5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2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16363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Наименование программы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тыс.руб.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в общем объеме расходов районного бюджета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2791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МП «Развитие транспортного обслуживания населения на территории муниципального образования «Невельский район»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56 406,1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12,6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6668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МП «Управление и обеспечение деятельности администрации муниципального образования, создание условий для эффективного управления муниципальными финансами и муниципальным долгом муниципального образования  «Невельский район»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43 582,5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9,7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9322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МП «Развитие молодежной политики, физической культуры и спорта в муниципальном образовании «Невельский район»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5 206,2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6744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МП «Формирование современной городской среды в муниципальном образовании «Невельский район»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5 740,6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9251992"/>
                  </a:ext>
                </a:extLst>
              </a:tr>
              <a:tr h="816744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Непрограммные направления  деятельности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3 781,9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41100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3394720" cy="57606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разделам на 2018 год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587890892"/>
              </p:ext>
            </p:extLst>
          </p:nvPr>
        </p:nvGraphicFramePr>
        <p:xfrm>
          <a:off x="107504" y="116632"/>
          <a:ext cx="8928992" cy="674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107504" y="116632"/>
            <a:ext cx="4680520" cy="1008112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реализацию муниципальных программ в 2022 году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570032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952" y="142875"/>
            <a:ext cx="3217314" cy="1520517"/>
          </a:xfrm>
          <a:solidFill>
            <a:schemeClr val="bg1">
              <a:lumMod val="95000"/>
            </a:schemeClr>
          </a:solidFill>
          <a:ln w="28575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lvl="0" algn="ctr">
              <a:spcBef>
                <a:spcPts val="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Муниципальная программа  «Развитие образования в муниципальном образовании «Невельский район»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1730542"/>
            <a:ext cx="3060103" cy="1899434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</a:rPr>
              <a:t>Целью программы является обеспечение доступности качественного дошкольного, общего, дополнительного образования, соответствующего требованиям федеральных государственных стандартов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к гражд.бюдж\DSCN30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639" y="163537"/>
            <a:ext cx="2161482" cy="149985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812303"/>
              </p:ext>
            </p:extLst>
          </p:nvPr>
        </p:nvGraphicFramePr>
        <p:xfrm>
          <a:off x="147952" y="3861048"/>
          <a:ext cx="3138570" cy="2931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76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0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1510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Подпрограммы, 2022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тыс. руб.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51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дошкольного, общего,  дополнительного образования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221 728,0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51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реализации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муниципальной программы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7 437,3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3532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229 165,3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772150" y="1899149"/>
            <a:ext cx="3192336" cy="1730827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/>
                <a:ea typeface="Calibri"/>
              </a:rPr>
              <a:t>Целью программы является создание условий для социализации и самореализации молодежи, условий, ориентирующих граждан на здоровый образ жизни, на занятия физической культурой и спортом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47174" y="144823"/>
            <a:ext cx="3217313" cy="1754326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/>
                <a:ea typeface="Calibri"/>
              </a:rPr>
              <a:t>Муниципальная программа «Развитие молодежной политики, физической культуры и спорта в муниципальном образовании «Невельский район» 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664463"/>
              </p:ext>
            </p:extLst>
          </p:nvPr>
        </p:nvGraphicFramePr>
        <p:xfrm>
          <a:off x="5772150" y="3861048"/>
          <a:ext cx="3192336" cy="2808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8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3052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Подпрограммы, 2022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тыс.руб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671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Молодое поколение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1 356,8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1244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физической культуры и спорта, укрепление общественного здоровья населения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3 849,4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346"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5 206,2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2" name="Picture 5" descr="http://itd2.mycdn.me/image?t=13&amp;bid=279984071587&amp;id=279984071587&amp;plc=WEB&amp;tkn=*Fw7wCgkyt-tJIB0XU1sToGeqjZ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689" y="3429000"/>
            <a:ext cx="220838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itd2.mycdn.me/image?t=13&amp;bid=256658314915&amp;id=256658314915&amp;plc=WEB&amp;tkn=*tmZqu1LpJPd9PAAI0EfNwfFTMl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595" y="5061674"/>
            <a:ext cx="2161482" cy="173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39AEFC1-303E-477B-A2A0-A6BDA00237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8595" y="1730542"/>
            <a:ext cx="2209256" cy="16473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035521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2639" y="7535"/>
            <a:ext cx="6361849" cy="685162"/>
          </a:xfrm>
          <a:solidFill>
            <a:schemeClr val="bg1">
              <a:lumMod val="95000"/>
            </a:schemeClr>
          </a:solidFill>
          <a:ln w="28575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Исполнение муниципальной программы «Развитие культуры в муниципальном образовании «Невельский район» в 2022 году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3" y="1736440"/>
            <a:ext cx="2417393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99" y="135537"/>
            <a:ext cx="2594099" cy="149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C:\Users\user\Desktop\к гражд.бюдж\evrejskoe-mestechko-nevel_f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80" y="5219654"/>
            <a:ext cx="2345385" cy="153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user\Desktop\к гражд.бюдж\dvorets_kultury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54" y="3356437"/>
            <a:ext cx="2376264" cy="178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38882" y="821530"/>
            <a:ext cx="3425606" cy="14930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МП является формирование единого культурного и информационного пространства, создание условий для поддержки перспективных направлений развития культуры и обеспечения равных возможностей доступа к культурным ценностям граждан.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239744"/>
              </p:ext>
            </p:extLst>
          </p:nvPr>
        </p:nvGraphicFramePr>
        <p:xfrm>
          <a:off x="5508104" y="2314606"/>
          <a:ext cx="3528392" cy="4530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2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3677">
                <a:tc>
                  <a:txBody>
                    <a:bodyPr/>
                    <a:lstStyle/>
                    <a:p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мероприятие, 2022 год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тыс.руб.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5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693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библиотечного дела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11 482,0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22,4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7573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системы культурно-досугового обслуживания населения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24 412,8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05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музейного дела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3 357,4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499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Дополнительное образование в сфере культуры и искусства</a:t>
                      </a:r>
                    </a:p>
                    <a:p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9 332,0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18,2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7250693"/>
                  </a:ext>
                </a:extLst>
              </a:tr>
              <a:tr h="1360731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и модернизация сети учреждений культуры и учреждений дополнительного образования детей в сфере культуры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2 736,2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1036616"/>
                  </a:ext>
                </a:extLst>
              </a:tr>
              <a:tr h="308932">
                <a:tc>
                  <a:txBody>
                    <a:bodyPr/>
                    <a:lstStyle/>
                    <a:p>
                      <a:r>
                        <a:rPr lang="ru-RU" sz="13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51 320,4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081379546"/>
              </p:ext>
            </p:extLst>
          </p:nvPr>
        </p:nvGraphicFramePr>
        <p:xfrm>
          <a:off x="2602639" y="692697"/>
          <a:ext cx="2846369" cy="5976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5112351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738EB9-69BB-EE6D-7594-290AD5547264}"/>
              </a:ext>
            </a:extLst>
          </p:cNvPr>
          <p:cNvSpPr txBox="1"/>
          <p:nvPr/>
        </p:nvSpPr>
        <p:spPr>
          <a:xfrm>
            <a:off x="251520" y="116632"/>
            <a:ext cx="5400600" cy="10772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муниципальной программы «Содействие экономическому развитию и инвестиционной привлекательности муниципального образования «Невельский район» в 2022 году составило </a:t>
            </a:r>
            <a:r>
              <a:rPr lang="ru-RU" altLang="ru-RU" sz="16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5 750,7 </a:t>
            </a:r>
            <a:r>
              <a:rPr lang="ru-RU" altLang="ru-RU" sz="1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600" dirty="0"/>
          </a:p>
        </p:txBody>
      </p:sp>
      <p:pic>
        <p:nvPicPr>
          <p:cNvPr id="8" name="Picture 31">
            <a:extLst>
              <a:ext uri="{FF2B5EF4-FFF2-40B4-BE49-F238E27FC236}">
                <a16:creationId xmlns:a16="http://schemas.microsoft.com/office/drawing/2014/main" id="{C656E7D8-E02F-2169-0C63-2B5AC4F1E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5" y="123323"/>
            <a:ext cx="2903298" cy="1793510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" name="Таблица 10">
            <a:extLst>
              <a:ext uri="{FF2B5EF4-FFF2-40B4-BE49-F238E27FC236}">
                <a16:creationId xmlns:a16="http://schemas.microsoft.com/office/drawing/2014/main" id="{D3615B6A-F5F7-FBFE-91F2-0F5FD5B34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397798"/>
              </p:ext>
            </p:extLst>
          </p:nvPr>
        </p:nvGraphicFramePr>
        <p:xfrm>
          <a:off x="107504" y="2132857"/>
          <a:ext cx="8928991" cy="4710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2038006629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733232502"/>
                    </a:ext>
                  </a:extLst>
                </a:gridCol>
                <a:gridCol w="5256583">
                  <a:extLst>
                    <a:ext uri="{9D8B030D-6E8A-4147-A177-3AD203B41FA5}">
                      <a16:colId xmlns:a16="http://schemas.microsoft.com/office/drawing/2014/main" val="3045502219"/>
                    </a:ext>
                  </a:extLst>
                </a:gridCol>
              </a:tblGrid>
              <a:tr h="419806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Подпрограммы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</a:p>
                  </a:txBody>
                  <a:tcP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1874973"/>
                  </a:ext>
                </a:extLst>
              </a:tr>
              <a:tr h="34267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инвестиционной привлекательности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2 558,0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средств районного бюджета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мероприятий по проведению кадастровых работ по формированию земельных участков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100,4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тыс. руб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   (</a:t>
                      </a:r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изготовление межевых планов, схем расположения земельных участков, технических планов, кадастровые работы в г. Невель, ул. Пушкина д.2а; пл. К. Маркса д.4; ст. Невель I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);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муниципального имущества, проведение кадастровых работ по изготовлению документации муниципального имущества, находящегося в казне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1 902,7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.;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средств областного бюджета 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проведение комплексных кадастровых работ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тыс. руб.: внесение сведений об объектах недвижимости, содержащихся в карте-плане территории кадастровых кварталов </a:t>
                      </a:r>
                      <a:r>
                        <a:rPr lang="ru-RU" sz="1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г.Невель, д. Усть-Долыссы; д. Иваново; д. Плиссы СНТ «Восход» на территории МО в Единый государственный реестр недвижимости).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Софинансирование за счет районного бюджета составило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тыс. руб.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6492427"/>
                  </a:ext>
                </a:extLst>
              </a:tr>
              <a:tr h="755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реализации муниципальной программы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3 192,7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КУМИ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7777777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D33571D9-9E66-022A-DEA1-5D182ED97B6F}"/>
              </a:ext>
            </a:extLst>
          </p:cNvPr>
          <p:cNvSpPr txBox="1"/>
          <p:nvPr/>
        </p:nvSpPr>
        <p:spPr>
          <a:xfrm>
            <a:off x="251520" y="1193850"/>
            <a:ext cx="5400600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МП является с</a:t>
            </a:r>
            <a:r>
              <a:rPr lang="ru-RU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одействие сохранению и развитию экономического потенциала муниципального образования «Невельский район»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544476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10D7AE-A45D-7C79-E56C-AAE38562C018}"/>
              </a:ext>
            </a:extLst>
          </p:cNvPr>
          <p:cNvSpPr txBox="1"/>
          <p:nvPr/>
        </p:nvSpPr>
        <p:spPr>
          <a:xfrm>
            <a:off x="261382" y="255131"/>
            <a:ext cx="7046922" cy="923330"/>
          </a:xfrm>
          <a:prstGeom prst="rect">
            <a:avLst/>
          </a:prstGeom>
          <a:solidFill>
            <a:srgbClr val="D6F8E4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муниципальной программы  «Обеспечение безопасности граждан на территории муниципального образования «Невельский район» в 2022 году составило  </a:t>
            </a:r>
            <a:r>
              <a:rPr lang="ru-RU" alt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3 889,5 </a:t>
            </a:r>
            <a:r>
              <a:rPr lang="ru-RU" alt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C855F33-F743-E85E-B9B0-7D414B66C7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5440"/>
            <a:ext cx="1584176" cy="120032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aphicFrame>
        <p:nvGraphicFramePr>
          <p:cNvPr id="2" name="Таблица 3">
            <a:extLst>
              <a:ext uri="{FF2B5EF4-FFF2-40B4-BE49-F238E27FC236}">
                <a16:creationId xmlns:a16="http://schemas.microsoft.com/office/drawing/2014/main" id="{66DA44F1-708E-ABE2-AB61-42AADFBBF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361126"/>
              </p:ext>
            </p:extLst>
          </p:nvPr>
        </p:nvGraphicFramePr>
        <p:xfrm>
          <a:off x="179512" y="1255772"/>
          <a:ext cx="8856984" cy="54915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4429564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571749095"/>
                    </a:ext>
                  </a:extLst>
                </a:gridCol>
                <a:gridCol w="4320480">
                  <a:extLst>
                    <a:ext uri="{9D8B030D-6E8A-4147-A177-3AD203B41FA5}">
                      <a16:colId xmlns:a16="http://schemas.microsoft.com/office/drawing/2014/main" val="215918780"/>
                    </a:ext>
                  </a:extLst>
                </a:gridCol>
              </a:tblGrid>
              <a:tr h="467140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Направления расходов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587090"/>
                  </a:ext>
                </a:extLst>
              </a:tr>
              <a:tr h="467140"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единой дежурно-диспетчерской службы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2053,8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161001"/>
                  </a:ext>
                </a:extLst>
              </a:tr>
              <a:tr h="1036721"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мероприятий  по профилактике  преступлений и правонарушений, противодействие злоупотреблению наркотиков и их незаконному обороту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80,3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Бумага и ручки для тестов, блокноты с символикой против употребления наркотиков; организация наружного видеонаблюдения на территории г. Невеля; ежемесячная абонентская плата за «облачное» хранилище. 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8358663"/>
                  </a:ext>
                </a:extLst>
              </a:tr>
              <a:tr h="656915"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поддержка граждан, участвующих в составе добровольных народных дружин в защите Государственной границы 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92,0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Ежемесячное материальное </a:t>
                      </a:r>
                      <a:r>
                        <a:rPr lang="ru-RU" sz="13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стимулирование граждан участвующих в составе добровольных народных дружин в защите Государственной границы </a:t>
                      </a:r>
                      <a:endParaRPr lang="ru-RU" sz="13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632112"/>
                  </a:ext>
                </a:extLst>
              </a:tr>
              <a:tr h="1036466"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пожарной безопасности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91,9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Проведены работы по чистке противопожарного водоема в д. Пустки Туричинской волости, подсыпка берега, установка указателей движения к водоему; софинансирование за счет средств Туричинской волости в сумме </a:t>
                      </a:r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</a:t>
                      </a:r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тыс. рублей.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507750"/>
                  </a:ext>
                </a:extLst>
              </a:tr>
              <a:tr h="656915"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развитие и совершенствование института добровольных народных дружин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10,4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Страхование 4 граждан, участвующих в составе ДНД в защите Государственной границы и их материальное стимулирование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59578"/>
                  </a:ext>
                </a:extLst>
              </a:tr>
              <a:tr h="1025802"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ремонтные работы и оснащение помещений, предназначенных для использования в целях профилактики правонарушений и обеспечения общественной безопасности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1 556,3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 помещения и его оборудование в д.Опухлики Ивановской волости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698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95771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332656"/>
            <a:ext cx="4680520" cy="86409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455235"/>
              </p:ext>
            </p:extLst>
          </p:nvPr>
        </p:nvGraphicFramePr>
        <p:xfrm>
          <a:off x="251519" y="116633"/>
          <a:ext cx="6840761" cy="15121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40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121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Исполнение муниципальной программы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«Комплексное развитие систем коммунальной инфраструктуры и благоустройства муниципального образования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«Невельский район» в 2022 году-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43 026,1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тыс.руб.</a:t>
                      </a:r>
                    </a:p>
                  </a:txBody>
                  <a:tcPr marL="9525" marR="9525" marT="9525" marB="0" anchor="ctr"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79512" y="1700808"/>
            <a:ext cx="8856984" cy="5040559"/>
          </a:xfrm>
          <a:prstGeom prst="rect">
            <a:avLst/>
          </a:prstGeom>
          <a:solidFill>
            <a:schemeClr val="bg1">
              <a:lumMod val="95000"/>
            </a:schemeClr>
          </a:solidFill>
          <a:ln cmpd="dbl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«Комплексное развитие систем коммунальной инфраструктуры и благоустройства  муниципального образования</a:t>
            </a:r>
          </a:p>
          <a:p>
            <a:pPr algn="just"/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подготовке и прохождению отопительного сезона для непосредственного обеспечения жизнедеятельности населения муниципального образования- </a:t>
            </a: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23 531,7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тыс.руб.;</a:t>
            </a:r>
          </a:p>
          <a:p>
            <a:pPr algn="just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 реконструкцию, ремонт (текущий и  капитальный), приобретение оборудования и материалов, а также услуги сторонних организаций, в целях обеспечения  населения услугами  водоснабжения и водоотведения </a:t>
            </a: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2 192,1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тыс.руб.;</a:t>
            </a:r>
          </a:p>
          <a:p>
            <a:pPr algn="just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приобретение оборудования и материалов для модернизации систем коммунальной инфраструктуры МУП «Невельские теплосети» в сумме </a:t>
            </a: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3000,0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тыс.руб. (софинансирование </a:t>
            </a: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157,9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руб.); </a:t>
            </a:r>
          </a:p>
          <a:p>
            <a:pPr algn="just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Резервный фонд Правительства Псковской области (на приобретение топлива для нужд МУП «Невельские теплосети»)-</a:t>
            </a: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2000,0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тыс.руб.;</a:t>
            </a:r>
          </a:p>
          <a:p>
            <a:pPr algn="just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Аварийно-диспетчерское и техническое обслуживание, ремонт резервуаров сжиженных углеводородных газов-</a:t>
            </a: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90,0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тыс.руб.;</a:t>
            </a:r>
          </a:p>
          <a:p>
            <a:pPr algn="just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софинансирование мероприятий по проведению ремонта групповых резервуарных установок сниженных углеводородных газов -</a:t>
            </a: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1 752,3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тыс.руб.;</a:t>
            </a:r>
          </a:p>
          <a:p>
            <a:pPr algn="just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расходов по возмещению затрат по содержанию систем водоснабжения в сельской местности- </a:t>
            </a: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539,0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тыс.руб.;</a:t>
            </a:r>
          </a:p>
          <a:p>
            <a:pPr algn="just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убытков организациям, оказывающим услуги бани населению-</a:t>
            </a: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800,0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тыс.руб.;</a:t>
            </a:r>
          </a:p>
          <a:p>
            <a:pPr algn="just"/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межбюджетные трансферты на восстановление расходов по водоснабжению МО «Плисская волость» </a:t>
            </a:r>
            <a:r>
              <a:rPr lang="ru-RU" sz="1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- 60,7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руб.;</a:t>
            </a:r>
          </a:p>
          <a:p>
            <a:pPr algn="just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" descr="\\10.10.10.4\common\_ПРОЕКТ БЮДЖЕТА НА 2015-2017 ГОДЫ\ДОКЛАД\Фото_для_презентации\газификация.jpg">
            <a:extLst>
              <a:ext uri="{FF2B5EF4-FFF2-40B4-BE49-F238E27FC236}">
                <a16:creationId xmlns:a16="http://schemas.microsoft.com/office/drawing/2014/main" id="{3F395254-EB39-38D0-9F60-2114EAC24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79" y="116632"/>
            <a:ext cx="1872209" cy="1746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5325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B708602-5E6D-5B1B-C170-275D87BD9F30}"/>
              </a:ext>
            </a:extLst>
          </p:cNvPr>
          <p:cNvSpPr txBox="1"/>
          <p:nvPr/>
        </p:nvSpPr>
        <p:spPr>
          <a:xfrm>
            <a:off x="679054" y="168699"/>
            <a:ext cx="792088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бюджетная система?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8EB0E9-2BD3-1870-6B7C-98FF11FF2F1B}"/>
              </a:ext>
            </a:extLst>
          </p:cNvPr>
          <p:cNvSpPr txBox="1"/>
          <p:nvPr/>
        </p:nvSpPr>
        <p:spPr>
          <a:xfrm>
            <a:off x="323528" y="557972"/>
            <a:ext cx="8640960" cy="923330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система - совокупность федерального бюджета, бюджетов субъектов Российской Федерации, местных бюджетов и бюджетов государственных внебюджетных фондов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8E5302-6214-BF94-AF9B-B8FED92F5054}"/>
              </a:ext>
            </a:extLst>
          </p:cNvPr>
          <p:cNvSpPr txBox="1"/>
          <p:nvPr/>
        </p:nvSpPr>
        <p:spPr>
          <a:xfrm>
            <a:off x="2771800" y="1481302"/>
            <a:ext cx="3240360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бюджетной системы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44CB32-1BC5-BCBD-E279-6E6E9C450511}"/>
              </a:ext>
            </a:extLst>
          </p:cNvPr>
          <p:cNvSpPr txBox="1"/>
          <p:nvPr/>
        </p:nvSpPr>
        <p:spPr>
          <a:xfrm>
            <a:off x="3563888" y="2056101"/>
            <a:ext cx="1944216" cy="646331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УРОВЕНЬ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3F9EE1-4EC6-E6DE-610E-5D08773ED91E}"/>
              </a:ext>
            </a:extLst>
          </p:cNvPr>
          <p:cNvSpPr txBox="1"/>
          <p:nvPr/>
        </p:nvSpPr>
        <p:spPr>
          <a:xfrm>
            <a:off x="1619672" y="1988840"/>
            <a:ext cx="1440160" cy="584775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бюджет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2E23EA-3D6D-96D0-2126-368A03CFCFE0}"/>
              </a:ext>
            </a:extLst>
          </p:cNvPr>
          <p:cNvSpPr txBox="1"/>
          <p:nvPr/>
        </p:nvSpPr>
        <p:spPr>
          <a:xfrm>
            <a:off x="6084170" y="1799903"/>
            <a:ext cx="1763686" cy="1077218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государственных внебюджетных фондов 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B3B06D7-76E3-0767-3789-120DBC9787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98" y="1862043"/>
            <a:ext cx="1266044" cy="10772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4A1F1CF-E791-DEFE-94E7-0F8A0AF20B0F}"/>
              </a:ext>
            </a:extLst>
          </p:cNvPr>
          <p:cNvSpPr txBox="1"/>
          <p:nvPr/>
        </p:nvSpPr>
        <p:spPr>
          <a:xfrm>
            <a:off x="3563888" y="3244334"/>
            <a:ext cx="2088232" cy="646331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УРОВЕНЬ</a:t>
            </a:r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137C919B-8C68-32F1-0675-12758341EE19}"/>
              </a:ext>
            </a:extLst>
          </p:cNvPr>
          <p:cNvCxnSpPr>
            <a:cxnSpLocks/>
          </p:cNvCxnSpPr>
          <p:nvPr/>
        </p:nvCxnSpPr>
        <p:spPr>
          <a:xfrm flipH="1">
            <a:off x="3059832" y="2321404"/>
            <a:ext cx="3793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F8C2EDF0-C6AB-E3A4-D650-0F27906ACF94}"/>
              </a:ext>
            </a:extLst>
          </p:cNvPr>
          <p:cNvCxnSpPr>
            <a:cxnSpLocks/>
            <a:endCxn id="17" idx="1"/>
          </p:cNvCxnSpPr>
          <p:nvPr/>
        </p:nvCxnSpPr>
        <p:spPr>
          <a:xfrm>
            <a:off x="5652120" y="2334724"/>
            <a:ext cx="432050" cy="37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1F48842F-FDBE-9103-D673-35DB4467B4AC}"/>
              </a:ext>
            </a:extLst>
          </p:cNvPr>
          <p:cNvSpPr txBox="1"/>
          <p:nvPr/>
        </p:nvSpPr>
        <p:spPr>
          <a:xfrm>
            <a:off x="6084170" y="3244333"/>
            <a:ext cx="2304254" cy="523220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территориальных государственных фондов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FC46ADD-DF1E-7EE9-B865-D2748DCA1C2C}"/>
              </a:ext>
            </a:extLst>
          </p:cNvPr>
          <p:cNvSpPr txBox="1"/>
          <p:nvPr/>
        </p:nvSpPr>
        <p:spPr>
          <a:xfrm>
            <a:off x="6012160" y="3980880"/>
            <a:ext cx="2520280" cy="1169551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внутригородских муниципальных образований городов федерального значения, Москвы, Санкт-Петербурга, Севастополя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CE8FE64-C69D-60E4-B42D-0D543924CA60}"/>
              </a:ext>
            </a:extLst>
          </p:cNvPr>
          <p:cNvSpPr txBox="1"/>
          <p:nvPr/>
        </p:nvSpPr>
        <p:spPr>
          <a:xfrm>
            <a:off x="1619672" y="3244335"/>
            <a:ext cx="1584176" cy="523220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субъектов РФ</a:t>
            </a: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FB50C047-02F0-9CFE-44A4-5434621B03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81" y="3252360"/>
            <a:ext cx="1211871" cy="11816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7070C395-86BC-8948-936D-B21DA4928989}"/>
              </a:ext>
            </a:extLst>
          </p:cNvPr>
          <p:cNvSpPr txBox="1"/>
          <p:nvPr/>
        </p:nvSpPr>
        <p:spPr>
          <a:xfrm>
            <a:off x="3491878" y="4096132"/>
            <a:ext cx="2232250" cy="646331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МУНИЦИАЛЬНЫЙ УРОВЕНЬ</a:t>
            </a:r>
          </a:p>
        </p:txBody>
      </p: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8211331F-C515-6536-E56F-62FB7F34AB05}"/>
              </a:ext>
            </a:extLst>
          </p:cNvPr>
          <p:cNvCxnSpPr>
            <a:cxnSpLocks/>
            <a:stCxn id="21" idx="1"/>
          </p:cNvCxnSpPr>
          <p:nvPr/>
        </p:nvCxnSpPr>
        <p:spPr>
          <a:xfrm flipH="1" flipV="1">
            <a:off x="3152602" y="3548368"/>
            <a:ext cx="411286" cy="191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47598D02-2388-4540-9F00-D7960ED1E5CF}"/>
              </a:ext>
            </a:extLst>
          </p:cNvPr>
          <p:cNvCxnSpPr>
            <a:cxnSpLocks/>
          </p:cNvCxnSpPr>
          <p:nvPr/>
        </p:nvCxnSpPr>
        <p:spPr>
          <a:xfrm>
            <a:off x="5652120" y="3356992"/>
            <a:ext cx="3600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>
            <a:extLst>
              <a:ext uri="{FF2B5EF4-FFF2-40B4-BE49-F238E27FC236}">
                <a16:creationId xmlns:a16="http://schemas.microsoft.com/office/drawing/2014/main" id="{6E6DD805-3790-31DA-067C-A4FEE4F109E3}"/>
              </a:ext>
            </a:extLst>
          </p:cNvPr>
          <p:cNvCxnSpPr>
            <a:cxnSpLocks/>
          </p:cNvCxnSpPr>
          <p:nvPr/>
        </p:nvCxnSpPr>
        <p:spPr>
          <a:xfrm>
            <a:off x="5626968" y="3659522"/>
            <a:ext cx="385192" cy="6112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>
            <a:extLst>
              <a:ext uri="{FF2B5EF4-FFF2-40B4-BE49-F238E27FC236}">
                <a16:creationId xmlns:a16="http://schemas.microsoft.com/office/drawing/2014/main" id="{795F76D3-2301-91F5-9AB9-48D0E38017E0}"/>
              </a:ext>
            </a:extLst>
          </p:cNvPr>
          <p:cNvCxnSpPr>
            <a:cxnSpLocks/>
          </p:cNvCxnSpPr>
          <p:nvPr/>
        </p:nvCxnSpPr>
        <p:spPr>
          <a:xfrm>
            <a:off x="5652120" y="5161253"/>
            <a:ext cx="914400" cy="476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>
            <a:extLst>
              <a:ext uri="{FF2B5EF4-FFF2-40B4-BE49-F238E27FC236}">
                <a16:creationId xmlns:a16="http://schemas.microsoft.com/office/drawing/2014/main" id="{465908E2-0E89-CED9-7130-258AE7F3213F}"/>
              </a:ext>
            </a:extLst>
          </p:cNvPr>
          <p:cNvCxnSpPr>
            <a:cxnSpLocks/>
          </p:cNvCxnSpPr>
          <p:nvPr/>
        </p:nvCxnSpPr>
        <p:spPr>
          <a:xfrm flipH="1">
            <a:off x="3059830" y="4571190"/>
            <a:ext cx="478905" cy="210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>
            <a:extLst>
              <a:ext uri="{FF2B5EF4-FFF2-40B4-BE49-F238E27FC236}">
                <a16:creationId xmlns:a16="http://schemas.microsoft.com/office/drawing/2014/main" id="{E05BE2EF-216B-DFF8-1E71-F2C40721438D}"/>
              </a:ext>
            </a:extLst>
          </p:cNvPr>
          <p:cNvCxnSpPr>
            <a:cxnSpLocks/>
          </p:cNvCxnSpPr>
          <p:nvPr/>
        </p:nvCxnSpPr>
        <p:spPr>
          <a:xfrm>
            <a:off x="2286000" y="5150431"/>
            <a:ext cx="0" cy="477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16D48048-A0BB-3629-498A-94A708DFA64F}"/>
              </a:ext>
            </a:extLst>
          </p:cNvPr>
          <p:cNvCxnSpPr>
            <a:cxnSpLocks/>
          </p:cNvCxnSpPr>
          <p:nvPr/>
        </p:nvCxnSpPr>
        <p:spPr>
          <a:xfrm>
            <a:off x="3107120" y="5096551"/>
            <a:ext cx="422348" cy="2419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24260D5B-E287-FC7F-E732-B6E8BC0F6BE3}"/>
              </a:ext>
            </a:extLst>
          </p:cNvPr>
          <p:cNvSpPr txBox="1"/>
          <p:nvPr/>
        </p:nvSpPr>
        <p:spPr>
          <a:xfrm>
            <a:off x="6083451" y="5661435"/>
            <a:ext cx="2520280" cy="307777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городских округов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BA9D295-8FAE-D844-ECBB-A1D243B2EF3C}"/>
              </a:ext>
            </a:extLst>
          </p:cNvPr>
          <p:cNvSpPr txBox="1"/>
          <p:nvPr/>
        </p:nvSpPr>
        <p:spPr>
          <a:xfrm flipH="1">
            <a:off x="1599382" y="4293194"/>
            <a:ext cx="1440158" cy="738664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муниципальных районов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F96D431-56F9-2471-D7CD-DBD13570F6EA}"/>
              </a:ext>
            </a:extLst>
          </p:cNvPr>
          <p:cNvSpPr txBox="1"/>
          <p:nvPr/>
        </p:nvSpPr>
        <p:spPr>
          <a:xfrm>
            <a:off x="1619672" y="5816183"/>
            <a:ext cx="1440160" cy="584775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</a:t>
            </a:r>
            <a:r>
              <a:rPr lang="ru-RU" dirty="0"/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районов 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BCDAA99-E4AC-F7CA-5A3D-737A26E8EED6}"/>
              </a:ext>
            </a:extLst>
          </p:cNvPr>
          <p:cNvSpPr txBox="1"/>
          <p:nvPr/>
        </p:nvSpPr>
        <p:spPr>
          <a:xfrm>
            <a:off x="3550306" y="5161253"/>
            <a:ext cx="1936603" cy="523220"/>
          </a:xfrm>
          <a:prstGeom prst="rect">
            <a:avLst/>
          </a:prstGeom>
          <a:solidFill>
            <a:srgbClr val="CCFFCC"/>
          </a:solidFill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городских и сельских поселений</a:t>
            </a:r>
          </a:p>
        </p:txBody>
      </p:sp>
      <p:pic>
        <p:nvPicPr>
          <p:cNvPr id="86" name="Picture 6" descr="http://www.russiaru.net/avatar/KymSS@russiaru.net/orig/0681159182.jpg">
            <a:extLst>
              <a:ext uri="{FF2B5EF4-FFF2-40B4-BE49-F238E27FC236}">
                <a16:creationId xmlns:a16="http://schemas.microsoft.com/office/drawing/2014/main" id="{D39146AE-C0CC-BB4A-BCB2-94FB8890F5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18" y="4705117"/>
            <a:ext cx="1266044" cy="11816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2317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9D9BC8-71EC-44FC-9806-B4004DF5C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1" y="171792"/>
            <a:ext cx="8835529" cy="448896"/>
          </a:xfrm>
          <a:solidFill>
            <a:srgbClr val="D6F8E4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Муниципальная программа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«Комплексное развитие систем коммунальной инфраструктуры и благоустройства муниципального образования </a:t>
            </a:r>
            <a:endParaRPr lang="ru-RU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ECDE9F-0EE3-50BD-70D0-3570DE6F0F79}"/>
              </a:ext>
            </a:extLst>
          </p:cNvPr>
          <p:cNvSpPr txBox="1"/>
          <p:nvPr/>
        </p:nvSpPr>
        <p:spPr>
          <a:xfrm>
            <a:off x="179511" y="4129341"/>
            <a:ext cx="6984777" cy="250068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Подпрограмма «Жилище»</a:t>
            </a:r>
          </a:p>
          <a:p>
            <a:pPr algn="just"/>
            <a:r>
              <a:rPr lang="ru-RU" sz="14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взносов на капитальный ремонт </a:t>
            </a:r>
            <a:r>
              <a:rPr lang="ru-RU" sz="14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332,9 </a:t>
            </a:r>
            <a:r>
              <a:rPr lang="ru-RU" sz="14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тыс.руб.; обеспечение жилыми помещениями детей-сирот и детей, оставшихся без попечения родителей </a:t>
            </a:r>
            <a:r>
              <a:rPr lang="ru-RU" sz="14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4139,1 </a:t>
            </a:r>
            <a:r>
              <a:rPr lang="ru-RU" sz="14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 </a:t>
            </a:r>
            <a:r>
              <a:rPr lang="ru-RU" sz="1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(приобретено 4 квартиры)</a:t>
            </a:r>
            <a:r>
              <a:rPr lang="ru-RU" sz="14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расходы по проведению независимой экспертизы по признанию многоквартирных домов аварийными и подлежащими сносу в сумме </a:t>
            </a:r>
            <a:r>
              <a:rPr lang="ru-RU" sz="14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484,0</a:t>
            </a:r>
            <a:r>
              <a:rPr lang="ru-RU" sz="14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руб. (</a:t>
            </a:r>
            <a:r>
              <a:rPr lang="ru-RU" sz="1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итогу экспертизы ООО «Экспертиза 04» 9 домов признаны аварийными и подлежащих сносу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реализацию мероприятий в целях обеспечения жильем молодых семей -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578,6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тыс.руб. Предоставлены иные межбюджетные трансферты на приобретение жилья для переселения граждан из жилых помещений, признанных в установленном порядке непригодными для проживания бюджету МО «Невель» за счет средств областного бюджета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1 000,0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и районного бюджета в сумме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800,0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7D1CDD-37E5-2B93-B540-4254E0CA6196}"/>
              </a:ext>
            </a:extLst>
          </p:cNvPr>
          <p:cNvSpPr txBox="1"/>
          <p:nvPr/>
        </p:nvSpPr>
        <p:spPr>
          <a:xfrm>
            <a:off x="158057" y="620688"/>
            <a:ext cx="8856984" cy="350865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 cmpd="dbl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Подпрограмма «Комплексное развитие систем коммунальной инфраструктуры и благоустройства  муниципального образования</a:t>
            </a:r>
          </a:p>
          <a:p>
            <a:pPr algn="just">
              <a:defRPr/>
            </a:pPr>
            <a:r>
              <a:rPr lang="ru-RU" sz="14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проведение  ремонта (реконструкции) и благоустройство воинских захоронений, памятников и памятных знаков, увековечивающих память погибших при защите Отечества на территории муниципального образования -</a:t>
            </a:r>
            <a:r>
              <a:rPr lang="ru-RU" sz="14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300,0 </a:t>
            </a:r>
            <a:r>
              <a:rPr lang="ru-RU" sz="14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д.Опухлики замена ограждения, выложена плиткой территория захоронения и дорожка к нему);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Субсидия на софинансирование расходных обязательств муниципальных образований, связанных с реализацией федеральной целевой  программы «Увековечение памяти погибших при защите Отечества на 2019-2024 годы» -</a:t>
            </a:r>
            <a:r>
              <a:rPr kumimoji="0" lang="ru-RU" sz="14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612,2 </a:t>
            </a:r>
            <a:r>
              <a:rPr kumimoji="0" lang="ru-RU" sz="14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ru-RU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 «Туричинская волость» на воинском захоронении д.Хмелинец, на месте сожжения в годы ВОВ 179 мирных жителей произведен ремонт стелы, выложено плиткой место захоронения, сделаны ступени к памятнику; в МО «Артемовская волость» на воинском захоронении д.Лобок отремонтирован памятник, заменено ограждение и выложено плиткой место захоронения).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5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Субсидии на ликвидацию очагов сорного растения борщевик Сосновского -</a:t>
            </a:r>
            <a:r>
              <a:rPr kumimoji="0" lang="ru-RU" sz="145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602,0</a:t>
            </a:r>
            <a:r>
              <a:rPr kumimoji="0" lang="ru-RU" sz="145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тыс.руб.;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5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Иные межбюджетные трансферты на работы, связанные со спиливанием аварийных деревьев в д.Чернецово -</a:t>
            </a:r>
            <a:r>
              <a:rPr kumimoji="0" lang="ru-RU" sz="145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23,0 </a:t>
            </a:r>
            <a:r>
              <a:rPr kumimoji="0" lang="ru-RU" sz="145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 руб.</a:t>
            </a: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1">
            <a:extLst>
              <a:ext uri="{FF2B5EF4-FFF2-40B4-BE49-F238E27FC236}">
                <a16:creationId xmlns:a16="http://schemas.microsoft.com/office/drawing/2014/main" id="{AB118EB1-DFC8-C2BB-4B95-0AB58DF51C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742" y="4343437"/>
            <a:ext cx="1847451" cy="206479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27227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457" y="0"/>
            <a:ext cx="6110727" cy="1648991"/>
          </a:xfr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</a:t>
            </a:r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транспортного обслуживания населения на территории муниципального образования «Невельский район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2022 году освоена в сумме 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56 406,1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endParaRPr lang="ru-RU" sz="1600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7456" y="1765623"/>
            <a:ext cx="8942383" cy="5092377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и содержание  автомобильных дорог общего пользования местного значения и сооружений на них, нацеленное на обеспечение их проезжаемости и безопасности </a:t>
            </a:r>
            <a:r>
              <a:rPr lang="ru-RU" sz="15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10 638,2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5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 fontAlgn="base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дорожной деятельности, а также капитальный ремонт и ремонт дворовых территорий многоквартирных домов, проездов к дворовым территориям многоквартирных домов населенных пунктов из средств областного бюджета -</a:t>
            </a:r>
            <a:r>
              <a:rPr lang="ru-RU" sz="1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23 061,1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работ по замене светофоров на пересечении ул. Ленкоммуны с ул.Урицкого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 ремонту ул. Гвардейская, ул. Горького, ул. Войкова в г. Невель; автомобильных дорог в д. Ушаково МО «Плисская волость», выборочно «Невель - </a:t>
            </a:r>
            <a:r>
              <a:rPr lang="ru-RU" sz="1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Язно</a:t>
            </a:r>
            <a:r>
              <a:rPr lang="ru-RU" sz="1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граница с Республикой </a:t>
            </a:r>
            <a:r>
              <a:rPr lang="ru-RU" sz="1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Белорусь</a:t>
            </a:r>
            <a:r>
              <a:rPr lang="ru-RU" sz="1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 lvl="0" algn="just" fontAlgn="base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Софинансирование из районных средств на осуществление дорожной деятельности, а также капитальный ремонт и ремонт дворовых территорий многоквартирных домов, проездов к дворовым территориям многоквартирных домов населенных пунктов- </a:t>
            </a:r>
            <a:r>
              <a:rPr lang="ru-RU" sz="1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232,9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тыс.руб; </a:t>
            </a:r>
          </a:p>
          <a:p>
            <a:pPr lvl="0" algn="just" fontAlgn="base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дорожного полотна после проведения аварийно-восстановительных работ МУП Невельского района «Невельские теплосети» </a:t>
            </a:r>
            <a:r>
              <a:rPr lang="ru-RU" sz="1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67,8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тыс.руб.;</a:t>
            </a:r>
          </a:p>
          <a:p>
            <a:pPr lvl="0" algn="just" fontAlgn="base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межбюджетные трансферты городскому поселению «Невель», направленные на содержание автомобильных дорог– </a:t>
            </a:r>
            <a:r>
              <a:rPr lang="ru-RU" sz="1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3000,0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тыс.руб.;</a:t>
            </a:r>
            <a:endParaRPr lang="ru-RU" sz="15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по дорожной деятельности в отношении автомобильных дорог общего пользования местного значения поселений (</a:t>
            </a:r>
            <a:r>
              <a:rPr lang="ru-RU" sz="15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средств сельских поселений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5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19 406,0 </a:t>
            </a:r>
            <a:r>
              <a:rPr lang="ru-RU" sz="15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u-RU" sz="1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моста в д. </a:t>
            </a:r>
            <a:r>
              <a:rPr lang="ru-RU" sz="14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Чернецово</a:t>
            </a:r>
            <a:r>
              <a:rPr lang="ru-RU" sz="1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 «Усть-Долысская волость» 203,6 тыс. рублей; ремонт автомобильных дорог МО «Туричинская волость», МО «Плисская волость», МО «Артемовская волость» 6 802,4 тыс. рублей; содержание автомобильных дорог общего пользования местного значения в границах населенных пунктов сельских поселений -12 400,0 тыс. рублей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lvl="0" algn="just" fontAlgn="base">
              <a:spcBef>
                <a:spcPct val="20000"/>
              </a:spcBef>
              <a:buClr>
                <a:srgbClr val="31B6FD"/>
              </a:buClr>
              <a:buSzPct val="100000"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8E1FE2-1814-77C1-6221-DB23A3AC3A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16632"/>
            <a:ext cx="2624035" cy="1648991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4920602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9" y="147713"/>
            <a:ext cx="6535166" cy="1481088"/>
          </a:xfrm>
          <a:solidFill>
            <a:srgbClr val="D6F8E4"/>
          </a:solidFill>
          <a:ln w="28575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«Управление и обеспечение деятельности администрации муниципального образования, создание условий для эффективного управления муниципальными финансами и муниципальным долгом муниципального образования «Невельский район» исполнена в сумме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43 582,5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5066" y="2012724"/>
            <a:ext cx="4728288" cy="12722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муниципальной программы является эффективное выполнение муниципальных функций, обеспечение долгосрочной бюджетной политики, повышение уровня качества жизни граждан, нуждающихся в социальной поддержке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121775"/>
              </p:ext>
            </p:extLst>
          </p:nvPr>
        </p:nvGraphicFramePr>
        <p:xfrm>
          <a:off x="107504" y="3427732"/>
          <a:ext cx="4745850" cy="3282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2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5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8936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Подпрограммы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Сумма, тыс.руб.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3405">
                <a:tc>
                  <a:txBody>
                    <a:bodyPr/>
                    <a:lstStyle/>
                    <a:p>
                      <a:r>
                        <a:rPr lang="ru-RU" sz="13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функционирования администрации МО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32 794,3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75,2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6610">
                <a:tc>
                  <a:txBody>
                    <a:bodyPr/>
                    <a:lstStyle/>
                    <a:p>
                      <a:r>
                        <a:rPr lang="ru-RU" sz="13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 и развитие бюджетного процесса, управление муниципальным долгом 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9 010,1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20,7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6610">
                <a:tc>
                  <a:txBody>
                    <a:bodyPr/>
                    <a:lstStyle/>
                    <a:p>
                      <a:r>
                        <a:rPr lang="ru-RU" sz="13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поддержка граждан и общественных организаций, реализация демографической политики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1 778,1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</a:p>
                  </a:txBody>
                  <a:tcPr>
                    <a:solidFill>
                      <a:srgbClr val="D6F8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993">
                <a:tc>
                  <a:txBody>
                    <a:bodyPr/>
                    <a:lstStyle/>
                    <a:p>
                      <a:r>
                        <a:rPr lang="ru-RU" sz="13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43 582,5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978032183"/>
              </p:ext>
            </p:extLst>
          </p:nvPr>
        </p:nvGraphicFramePr>
        <p:xfrm>
          <a:off x="5004048" y="2276872"/>
          <a:ext cx="3888432" cy="4433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54831F-CC99-45D2-8D6B-33523F938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52" y="147713"/>
            <a:ext cx="2229026" cy="167177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B4AEE8-2039-A297-37C5-396F464099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1819483"/>
            <a:ext cx="2430214" cy="187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7945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DF9D67-BE71-6860-10BF-6D522F4D2C1F}"/>
              </a:ext>
            </a:extLst>
          </p:cNvPr>
          <p:cNvSpPr txBox="1"/>
          <p:nvPr/>
        </p:nvSpPr>
        <p:spPr>
          <a:xfrm>
            <a:off x="251520" y="116632"/>
            <a:ext cx="576064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2">
                <a:lumMod val="25000"/>
                <a:lumOff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Муниципальная программа «Формирование современной городской среды в муниципальном образовании «Невельский район» в 2022 году исполнена в сумме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5 740,6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тыс. руб.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3B5A0B-0B1D-0B71-50D6-584522C31A40}"/>
              </a:ext>
            </a:extLst>
          </p:cNvPr>
          <p:cNvSpPr txBox="1"/>
          <p:nvPr/>
        </p:nvSpPr>
        <p:spPr>
          <a:xfrm>
            <a:off x="121161" y="1580594"/>
            <a:ext cx="5877343" cy="5016758"/>
          </a:xfrm>
          <a:prstGeom prst="rect">
            <a:avLst/>
          </a:prstGeom>
          <a:solidFill>
            <a:srgbClr val="E6E6E6"/>
          </a:solidFill>
          <a:ln>
            <a:solidFill>
              <a:schemeClr val="tx2">
                <a:lumMod val="25000"/>
                <a:lumOff val="75000"/>
              </a:schemeClr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ts val="1800"/>
              </a:lnSpc>
              <a:spcAft>
                <a:spcPts val="8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рамках реализации мероприятий регионального проекта «Формирование комфортной городской среды», входящего в состав </a:t>
            </a: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национального проекта «Жилье и городская среда»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предусмотрены средства из федерального бюджета в сумме 5 683,2 тыс. руб. и из областного бюджета 57,4 тыс. руб. В результате в 2022 году благоустроены 3 общественных территории: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ts val="1800"/>
              </a:lnSpc>
              <a:spcAft>
                <a:spcPts val="8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-ул. Ленина, городской парк (работы по благоустройству аллеи героев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валка деревьев и корчевка пней) с установкой новых памятников);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ts val="1800"/>
              </a:lnSpc>
              <a:spcAft>
                <a:spcPts val="8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выполнение работ по благоустройству детской площадки по ул. К. Либкнехта (устройство основания из резиновой плитки с установкой спортивных и игровых комплексов и малых архитектурных форм, установка информационных стендов,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устройство парковки и ограждения);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50215" algn="just">
              <a:lnSpc>
                <a:spcPts val="1800"/>
              </a:lnSpc>
              <a:spcAft>
                <a:spcPts val="800"/>
              </a:spcAft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выполнение работ по благоустройству дворовых территорий, расположенных по адресам: г. Невель, ул. Рошаля, д. №1, №3, №5 и г. Невель, ул. Комсомольская, д.№1. По данному объекту закончено выполнение работ, начатых в 2021 году (</a:t>
            </a:r>
            <a:r>
              <a:rPr lang="ru-RU" sz="1600" dirty="0">
                <a:effectLst/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согласно муниципальному контракту).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786186-E851-76C7-C01F-27A16ADD0B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65241"/>
            <a:ext cx="2978646" cy="194421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23B645F-C267-4D9F-634E-6CEAF09BA5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792" y="2132856"/>
            <a:ext cx="2851398" cy="210623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2E69115-AEEA-2B2F-AC65-DAC2A651D5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792" y="4362489"/>
            <a:ext cx="2816696" cy="223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3845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7609B2A-8135-1765-C6BA-3BC50DCA97A5}"/>
              </a:ext>
            </a:extLst>
          </p:cNvPr>
          <p:cNvSpPr txBox="1"/>
          <p:nvPr/>
        </p:nvSpPr>
        <p:spPr>
          <a:xfrm>
            <a:off x="179512" y="188641"/>
            <a:ext cx="8784976" cy="369332"/>
          </a:xfrm>
          <a:prstGeom prst="rect">
            <a:avLst/>
          </a:prstGeom>
          <a:solidFill>
            <a:srgbClr val="E3EBF5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Непрограммные расходы за 2022 год исполнены в сумме 3 781,9 тыс. руб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953892-E595-1357-6E7D-D8061643398D}"/>
              </a:ext>
            </a:extLst>
          </p:cNvPr>
          <p:cNvSpPr txBox="1"/>
          <p:nvPr/>
        </p:nvSpPr>
        <p:spPr>
          <a:xfrm>
            <a:off x="154807" y="557973"/>
            <a:ext cx="8784976" cy="6124754"/>
          </a:xfrm>
          <a:prstGeom prst="rect">
            <a:avLst/>
          </a:prstGeom>
          <a:solidFill>
            <a:srgbClr val="E6E6E6"/>
          </a:solidFill>
        </p:spPr>
        <p:txBody>
          <a:bodyPr wrap="square">
            <a:spAutoFit/>
          </a:bodyPr>
          <a:lstStyle/>
          <a:p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деятельности Собрания депутатов Невельского района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1980,4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тыс. руб.; общерайонные расходы в сумме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189,9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тыс. рублей (проведение выборов; цветов к поздравлению Президента; оплата взносов в Ассоциацию муниципальных образований области; сувенирная продукция; оформление доски Почета; организация призыва).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резервного фонда Администрации Невельского района, выделенные по постановлениям, израсходованы в сумме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1 181,9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тыс.руб., в том числе: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- 1 101,4 тыс. рублей 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обеспечение мероприятий по предупреждению и ликвидации последствий стихийных бедствий и других чрезвычайных ситуаций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(обеспечение водой жителей сельских поселений, бензин, дизельное топливо, насос и оборудование с безвозмездной передачей МУП «Невельские теплосети»; на выполнение работ по аварийно-диспетчерскому и техническому обслуживанию резервуаров сжиженных углеводородных газов, расположенных по адресам: Невельский район д.Опухлики д.170 и д.Чижевщина д.1);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мероприятий местного значения (приобретение цветов для возложения при перезахоронении воинов, погибших в ВОВ);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участие в траурных мероприятиях (покупка венков, цветов);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-материальное стимулирование охотников при добыче волков;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непредвиденные расходы, предусмотренные Порядком использования бюджетных ассигнований резервного фонда Администрации Невельского района, утвержденным постановлением Администрации Невельского района от 15.03.2018 № 111 (доставка контейнеров для раздельного сбора мусора; приобретение бензина для поездки в г. Тверь с целью доставки гуманитарной помощи мобилизованным гражданам; оплата транспортных услуг на доставку военного оркестра и состава почетного караула при захоронении Героя СССР Гусакова). </a:t>
            </a:r>
          </a:p>
          <a:p>
            <a:pPr algn="just"/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Средства резервного фонда Правительства Псковской области, выделенные Администрации Невельского района в сумме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179,7 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тыс. руб. израсходованы: на услуги по захоронению участника спецоперации В.А.Барканова, транспортные услуги по доставке оркестра, услуги кафе по организации поминального обеда; на подвоз преподавателей в д.Опухлики; на питание для детей граждан, вынужденно покинувших территории ДНР, ЛНР, Украины и обучающихся в д.Опухлики в дошкольном отделении СОШ.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поощрение муниципальных управленческих команд за достижение показателей деятельности органов местного самоуправления из резервного фонда Правительства Псковской области израсходовано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250,0</a:t>
            </a:r>
            <a:r>
              <a:rPr lang="ru-RU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тыс. руб.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8921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76064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24744"/>
            <a:ext cx="8280920" cy="37856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по проекту решения об исполнении бюджета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 «Невельский район» за 2022 год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 Финансовым Управлением Администрации Невельского района</a:t>
            </a:r>
            <a:br>
              <a:rPr lang="ru-RU" dirty="0"/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изменения параметров бюджета в течение года производится его корректировка в соответствии с Бюджетным Кодексом Российской Федерации и  Положением 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бюджетном процессе в МО «Невельский район», утверждённом решением Собрания депутатов Невельского района</a:t>
            </a:r>
            <a:b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27.10.2020 №12.</a:t>
            </a: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941168"/>
            <a:ext cx="8280920" cy="14773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о бюджете можно получить на официальном сайте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 «Невельский район» по адресу: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http://nevel.reg60.ru/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по адресу: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г.Невель пл.К.Маркса д.1  тел. 811(51) 2-27-67 </a:t>
            </a:r>
          </a:p>
          <a:p>
            <a:pPr algn="ctr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nevel@finupr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pskov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ru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576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752" y="251616"/>
            <a:ext cx="8435280" cy="729112"/>
          </a:xfr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500" b="1" cap="all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система Невельского района</a:t>
            </a:r>
            <a:endParaRPr lang="ru-RU" dirty="0"/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344238" y="1556792"/>
            <a:ext cx="1944216" cy="1818354"/>
          </a:xfrm>
          <a:prstGeom prst="round2Diag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муниципального </a:t>
            </a:r>
          </a:p>
          <a:p>
            <a:pPr lvl="0" algn="ctr"/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4572000" y="1556792"/>
            <a:ext cx="2100992" cy="1818354"/>
          </a:xfrm>
          <a:prstGeom prst="round2Diag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муниципального образования «Невель» (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постоянного населения на 01.01.2022г.- 13969 чел.) </a:t>
            </a: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948265" y="1550062"/>
            <a:ext cx="2066278" cy="1825084"/>
          </a:xfrm>
          <a:prstGeom prst="round2Diag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муниципального образования «Артемовская волость»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(численность постоянного населения на 01.01.2022г. -1975 чел.)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948264" y="4241543"/>
            <a:ext cx="1969243" cy="2018172"/>
          </a:xfrm>
          <a:prstGeom prst="round2Diag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муниципального образования «Усть-Долысская волость»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(численность постоянного населения на 01.01.2022 г.-1466 чел.)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412507" y="4293096"/>
            <a:ext cx="1918694" cy="2016224"/>
          </a:xfrm>
          <a:prstGeom prst="round2Diag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муниципального образования «Ивановская волость»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(численность постоянного населения  на 01.01.2022 г. -1864 чел.)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555776" y="4241543"/>
            <a:ext cx="1906238" cy="2043391"/>
          </a:xfrm>
          <a:prstGeom prst="round2Diag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муниципального образования «Плисская волость»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(численность постоянного населения на 01.01.2022 г.-1355 чел.)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753704" y="4266760"/>
            <a:ext cx="1944216" cy="2018173"/>
          </a:xfrm>
          <a:prstGeom prst="round2Diag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муниципального образования «Туричинская волость»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(численность постоянного населения на 01.01.2022г. -1186 чел.)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1872208" cy="1872208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9748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2" y="396305"/>
            <a:ext cx="8640958" cy="666087"/>
          </a:xfrm>
          <a:solidFill>
            <a:srgbClr val="D6F8E4"/>
          </a:solidFill>
          <a:ln w="28575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 и его участие в бюджетном процессе</a:t>
            </a:r>
          </a:p>
        </p:txBody>
      </p:sp>
      <p:sp>
        <p:nvSpPr>
          <p:cNvPr id="3" name="Овал 2"/>
          <p:cNvSpPr/>
          <p:nvPr/>
        </p:nvSpPr>
        <p:spPr>
          <a:xfrm>
            <a:off x="3720256" y="3501008"/>
            <a:ext cx="1656184" cy="1008112"/>
          </a:xfrm>
          <a:prstGeom prst="ellipse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556792"/>
            <a:ext cx="5340945" cy="936104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 является налогоплательщиком (часть налогов, которые он оплачивает, поступает в бюджет района)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1" y="3140967"/>
            <a:ext cx="2448271" cy="1809857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публичных 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слушаниях по проекту бюджета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72200" y="3140967"/>
            <a:ext cx="2448272" cy="1809857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публичных слушаниях по исполнению бюджета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47664" y="5445224"/>
            <a:ext cx="5760640" cy="1152128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 как получатель социальных гарантий и муниципальных услуг в учреждениях образования и культуры, физической культуры и спорта, ЖКХ и других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5436096" y="3653383"/>
            <a:ext cx="864096" cy="484632"/>
          </a:xfrm>
          <a:prstGeom prst="rightArrow">
            <a:avLst/>
          </a:prstGeom>
          <a:solidFill>
            <a:schemeClr val="accent2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4306032" y="2624542"/>
            <a:ext cx="484632" cy="805497"/>
          </a:xfrm>
          <a:prstGeom prst="downArrow">
            <a:avLst/>
          </a:prstGeom>
          <a:solidFill>
            <a:schemeClr val="accent2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лево 14"/>
          <p:cNvSpPr/>
          <p:nvPr/>
        </p:nvSpPr>
        <p:spPr>
          <a:xfrm>
            <a:off x="2771800" y="3628035"/>
            <a:ext cx="864096" cy="484632"/>
          </a:xfrm>
          <a:prstGeom prst="leftArrow">
            <a:avLst/>
          </a:prstGeom>
          <a:solidFill>
            <a:schemeClr val="accent2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4293680" y="4600441"/>
            <a:ext cx="484632" cy="700767"/>
          </a:xfrm>
          <a:prstGeom prst="downArrow">
            <a:avLst/>
          </a:prstGeom>
          <a:solidFill>
            <a:schemeClr val="accent2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0109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1296144"/>
          </a:xfrm>
          <a:solidFill>
            <a:srgbClr val="D6F8E4"/>
          </a:solidFill>
          <a:ln w="28575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algn="just"/>
            <a:r>
              <a:rPr lang="ru-RU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форма образования и расходования денежных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средств, предназначенных для финансового обеспечения задач и функций государства и местного самоуправления.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0263" y="1700808"/>
            <a:ext cx="3025500" cy="2808312"/>
          </a:xfrm>
          <a:solidFill>
            <a:schemeClr val="bg1">
              <a:lumMod val="95000"/>
            </a:schemeClr>
          </a:solidFill>
          <a:ln w="28575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превышения расходов над доходами образуется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(необходимы источники покрытия дефицита, можно например использовать остатки средств или привлечь средства в долг)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747393" y="1772816"/>
            <a:ext cx="3096344" cy="2448272"/>
          </a:xfrm>
          <a:solidFill>
            <a:schemeClr val="bg1">
              <a:lumMod val="95000"/>
            </a:schemeClr>
          </a:solidFill>
          <a:ln w="28575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превышения доходов над расходами образуется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бюджета (можно накапливать резервы, погашать имеющиеся долги)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4797152"/>
            <a:ext cx="8856984" cy="1872208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по доходам и расходам — основополагающее требование, предъявляемое к органам, составляющим и утверждающим бюджет. Сбалансированность бюджета — принцип формирования и исполнения бюджета, состоящий в количественном соответствии (равновесии) расходов источникам их финансирования составляющим и утверждающим бюджет</a:t>
            </a:r>
            <a:r>
              <a:rPr lang="ru-RU" sz="2000" dirty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461" y="1556792"/>
            <a:ext cx="2064229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260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624" y="110567"/>
            <a:ext cx="8628751" cy="720081"/>
          </a:xfrm>
          <a:solidFill>
            <a:srgbClr val="D6F8E4"/>
          </a:solidFill>
          <a:ln w="28575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Показатели, характеризующие Невельский район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2022 году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8392" y="4532468"/>
            <a:ext cx="3614694" cy="2038722"/>
          </a:xfrm>
          <a:solidFill>
            <a:schemeClr val="bg1">
              <a:lumMod val="95000"/>
            </a:schemeClr>
          </a:solidFill>
          <a:ln w="28575">
            <a:solidFill>
              <a:srgbClr val="00B050"/>
            </a:solidFill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бюджетные учреждения      культуры 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 (из них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подключено к сети Интернет),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клубных структурных подразделений,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-Музей истории города Невеля</a:t>
            </a:r>
          </a:p>
        </p:txBody>
      </p:sp>
      <p:pic>
        <p:nvPicPr>
          <p:cNvPr id="1026" name="Picture 2" descr="C:\Users\user\Desktop\к гражд.бюдж\599934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02" y="980729"/>
            <a:ext cx="331236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51920" y="980729"/>
            <a:ext cx="5184576" cy="29523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Невельский район основан в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1927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году.</a:t>
            </a:r>
          </a:p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района-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2 689,9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км. Удаленность от областного центра-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км.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Граничит с Новосокольническим районом (на севере), Великолукским районом (на востоке),Усвятским районом(на юго-востоке), с республикой Беларусь( на юге),Себежским районом(на западе),Пустошкинским районом(на северо-западе).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постоянного населения  (на 01.01.2022г.)-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21 815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Денежных доходов на душу </a:t>
            </a:r>
            <a:r>
              <a:rPr lang="ru-RU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населения-</a:t>
            </a:r>
            <a:r>
              <a:rPr lang="ru-RU" sz="1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20,46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Денежных расходов на душу населения-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20,53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тыс. руб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3933058"/>
            <a:ext cx="5184576" cy="2814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образования Невельского района функционирует: </a:t>
            </a:r>
          </a:p>
          <a:p>
            <a:pPr lvl="0"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учреждение дошкольного образования (в составе трех корпусов) – 575 детей и 73 педагогических работника; </a:t>
            </a:r>
          </a:p>
          <a:p>
            <a:pPr lvl="0"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общего образования(с филиалами), в которых обучается 1861 ребенок и обучают 149 педагогических работников;</a:t>
            </a:r>
          </a:p>
          <a:p>
            <a:pPr lvl="0" algn="just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дополнительного образования (МБУ ДО ДЮСШ -614 детей, МБУ ДО ДШИ- 380 детей);</a:t>
            </a:r>
          </a:p>
          <a:p>
            <a:pPr lvl="0"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МБУ «Лидер»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886" y="3147034"/>
            <a:ext cx="3660199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протяженность дорог общего пользования местного значения в Невельском районе-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1102,49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км.</a:t>
            </a:r>
          </a:p>
        </p:txBody>
      </p:sp>
    </p:spTree>
    <p:extLst>
      <p:ext uri="{BB962C8B-B14F-4D97-AF65-F5344CB8AC3E}">
        <p14:creationId xmlns:p14="http://schemas.microsoft.com/office/powerpoint/2010/main" val="1220963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1002" y="707355"/>
            <a:ext cx="8567972" cy="17543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это обязательный, индивидуально безвозмездный платеж, взимаемый в форме отчуждения денежных средств, принадлежащих организациям или физическим лицам на праве собственности, хозяйственного ведения или оперативного управления, в целях финансового обеспечения деятельности государства и муниципальных образований.(ст.8 Налогового Кодекса РФ)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Виды налогов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7496" y="275307"/>
            <a:ext cx="8494984" cy="432048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Федеральные, региональные и местные налоги.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0163" y="2782734"/>
            <a:ext cx="2374304" cy="436116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49875" y="2745666"/>
            <a:ext cx="3024336" cy="432048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28184" y="2773453"/>
            <a:ext cx="2664296" cy="436116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6863" y="3429000"/>
            <a:ext cx="7950274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Установлены налоговым кодексом Российской Федерации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077072"/>
            <a:ext cx="2448272" cy="2585323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обязательны к уплате на всей территории РФ,</a:t>
            </a: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 организаций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акцизы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49875" y="4077070"/>
            <a:ext cx="2519114" cy="2585323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законами субъектов РФ и обязательны к уплате на соответствующей территории субъекта РФ,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организаций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 налог</a:t>
            </a:r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5742478" y="4077071"/>
            <a:ext cx="3168352" cy="2585323"/>
          </a:xfrm>
          <a:prstGeom prst="rect">
            <a:avLst/>
          </a:prstGeom>
          <a:solidFill>
            <a:srgbClr val="D6F8E4"/>
          </a:solidFill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нормативными актами представительных органов муниципальных образований и обязательны на территории соответствующего МО,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</a:t>
            </a:r>
          </a:p>
        </p:txBody>
      </p:sp>
    </p:spTree>
    <p:extLst>
      <p:ext uri="{BB962C8B-B14F-4D97-AF65-F5344CB8AC3E}">
        <p14:creationId xmlns:p14="http://schemas.microsoft.com/office/powerpoint/2010/main" val="3163838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08912" cy="360040"/>
          </a:xfrm>
          <a:solidFill>
            <a:schemeClr val="bg1">
              <a:lumMod val="9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налоги платят жители Невельского района?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6536150"/>
              </p:ext>
            </p:extLst>
          </p:nvPr>
        </p:nvGraphicFramePr>
        <p:xfrm>
          <a:off x="107506" y="476673"/>
          <a:ext cx="8955701" cy="5836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0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7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57731">
                  <a:extLst>
                    <a:ext uri="{9D8B030D-6E8A-4147-A177-3AD203B41FA5}">
                      <a16:colId xmlns:a16="http://schemas.microsoft.com/office/drawing/2014/main" val="2382872525"/>
                    </a:ext>
                  </a:extLst>
                </a:gridCol>
                <a:gridCol w="1776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02756">
                <a:tc>
                  <a:txBody>
                    <a:bodyPr/>
                    <a:lstStyle>
                      <a:lvl1pPr indent="136525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1365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и сборы, установленные законодательством         </a:t>
                      </a: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87" marR="45187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indent="136525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1365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районный бюджет</a:t>
                      </a: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87" marR="45187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1365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Бюджет городского поселения</a:t>
                      </a:r>
                    </a:p>
                  </a:txBody>
                  <a:tcPr marL="45187" marR="45187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13652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Бюджеты сельских поселений</a:t>
                      </a:r>
                    </a:p>
                  </a:txBody>
                  <a:tcPr marL="45187" marR="45187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716">
                <a:tc>
                  <a:txBody>
                    <a:bodyPr/>
                    <a:lstStyle>
                      <a:lvl1pPr indent="136525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1365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уплаты на нефтепродукты (акцизы) </a:t>
                      </a: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87" marR="45187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нормативу  исходя из  протяженности  дорог  12%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Федеральные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налоги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9481">
                <a:tc>
                  <a:txBody>
                    <a:bodyPr/>
                    <a:lstStyle>
                      <a:lvl1pPr indent="136525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1365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</a:p>
                    <a:p>
                      <a:pPr marL="0" marR="0" lvl="0" indent="1365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87" marR="45187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20%+БК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4100">
                <a:tc>
                  <a:txBody>
                    <a:bodyPr/>
                    <a:lstStyle>
                      <a:lvl1pPr indent="136525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1365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Госпошлина(в зависимости от установленных полномочий)</a:t>
                      </a:r>
                    </a:p>
                    <a:p>
                      <a:pPr marL="0" marR="0" lvl="0" indent="1365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87" marR="45187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3329">
                <a:tc>
                  <a:txBody>
                    <a:bodyPr/>
                    <a:lstStyle/>
                    <a:p>
                      <a:pPr marL="0" marR="0" lvl="0" indent="1365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</a:p>
                  </a:txBody>
                  <a:tcPr marL="45187" marR="45187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35,71%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Специальный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налоговый режим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603351"/>
                  </a:ext>
                </a:extLst>
              </a:tr>
              <a:tr h="619481">
                <a:tc>
                  <a:txBody>
                    <a:bodyPr/>
                    <a:lstStyle/>
                    <a:p>
                      <a:pPr marL="0" marR="0" lvl="0" indent="1365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на совокупный доход</a:t>
                      </a: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87" marR="45187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Специальный налоговый режим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2210">
                <a:tc>
                  <a:txBody>
                    <a:bodyPr/>
                    <a:lstStyle>
                      <a:lvl1pPr indent="136525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1365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имущество физических лиц</a:t>
                      </a: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87" marR="45187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Местные налоги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3576">
                <a:tc>
                  <a:txBody>
                    <a:bodyPr/>
                    <a:lstStyle>
                      <a:lvl1pPr indent="136525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defRPr sz="22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itchFamily="18" charset="2"/>
                        <a:defRPr sz="20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itchFamily="18" charset="2"/>
                        <a:defRPr sz="1900"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Constantia" pitchFamily="18" charset="0"/>
                        </a:defRPr>
                      </a:lvl9pPr>
                    </a:lstStyle>
                    <a:p>
                      <a:pPr marL="0" marR="0" lvl="0" indent="1365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 налог</a:t>
                      </a:r>
                    </a:p>
                    <a:p>
                      <a:pPr marL="0" marR="0" lvl="0" indent="13652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187" marR="45187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5" name="Рисунок 4" descr="C:\Users\user\Desktop\к бюджету 2020-2022\для бюджета для граждан\1530004769-29a08378cf468314efee50d9aab6e34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2" y="620688"/>
            <a:ext cx="1728192" cy="1419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1150478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17279</TotalTime>
  <Words>5326</Words>
  <Application>Microsoft Office PowerPoint</Application>
  <PresentationFormat>Экран (4:3)</PresentationFormat>
  <Paragraphs>824</Paragraphs>
  <Slides>35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Arial Cyr</vt:lpstr>
      <vt:lpstr>Calibri</vt:lpstr>
      <vt:lpstr>Calibri Light</vt:lpstr>
      <vt:lpstr>Times New Roman</vt:lpstr>
      <vt:lpstr>Wingdings</vt:lpstr>
      <vt:lpstr>Метрополия</vt:lpstr>
      <vt:lpstr>              БЮДЖЕТ ДЛЯ ГРАЖДАН по проекту решения об исполнении бюджета МО «Невельский район» за 2022 год  </vt:lpstr>
      <vt:lpstr>Что такое бюджет для граждан?</vt:lpstr>
      <vt:lpstr>Презентация PowerPoint</vt:lpstr>
      <vt:lpstr>Бюджетная система Невельского района</vt:lpstr>
      <vt:lpstr>Гражданин и его участие в бюджетном процессе</vt:lpstr>
      <vt:lpstr>Бюджет - это форма образования и расходования денежных  средств, предназначенных для финансового обеспечения задач и функций государства и местного самоуправления. </vt:lpstr>
      <vt:lpstr>Показатели, характеризующие Невельский район  в 2022 году</vt:lpstr>
      <vt:lpstr>Презентация PowerPoint</vt:lpstr>
      <vt:lpstr>Какие налоги платят жители Невельского района? </vt:lpstr>
      <vt:lpstr>Объёмы поступлений доходов бюджета МО «Невельский район»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Объём межбюджетных трансфертов  за 2022 год</vt:lpstr>
      <vt:lpstr>Расходы бюджета - выплачиваемые из бюджета денежные средства, за исключением средств, являющихся в соответствии с Бюджетным Кодексом источниками финансирования дефицита бюджета.</vt:lpstr>
      <vt:lpstr>Презентация PowerPoint</vt:lpstr>
      <vt:lpstr>Презентация PowerPoint</vt:lpstr>
      <vt:lpstr>Презентация PowerPoint</vt:lpstr>
      <vt:lpstr>В целях повышения эффективности и результативности бюджетных расходов районный бюджет на 2022 годы сформирован через реализацию 9 муниципальных программ.</vt:lpstr>
      <vt:lpstr>Расходы на реализацию муниципальных программ в 2022 году</vt:lpstr>
      <vt:lpstr>Расходы на реализацию муниципальных программ в 2022 году</vt:lpstr>
      <vt:lpstr>Расходы по разделам на 2018 год</vt:lpstr>
      <vt:lpstr>Муниципальная программа  «Развитие образования в муниципальном образовании «Невельский район»</vt:lpstr>
      <vt:lpstr>Исполнение муниципальной программы «Развитие культуры в муниципальном образовании «Невельский район» в 2022 году</vt:lpstr>
      <vt:lpstr>Презентация PowerPoint</vt:lpstr>
      <vt:lpstr>Презентация PowerPoint</vt:lpstr>
      <vt:lpstr>Презентация PowerPoint</vt:lpstr>
      <vt:lpstr>Муниципальная программа «Комплексное развитие систем коммунальной инфраструктуры и благоустройства муниципального образования </vt:lpstr>
      <vt:lpstr>Муниципальная программа «Развитие транспортного обслуживания населения на территории муниципального образования «Невельский район» в 2022 году освоена в сумме  56 406,1 тыс.руб. </vt:lpstr>
      <vt:lpstr>Муниципальная программа «Управление и обеспечение деятельности администрации муниципального образования, создание условий для эффективного управления муниципальными финансами и муниципальным долгом муниципального образования «Невельский район» исполнена в сумме 43 582,5 тыс.руб.</vt:lpstr>
      <vt:lpstr>Презентация PowerPoint</vt:lpstr>
      <vt:lpstr>Презентация PowerPoint</vt:lpstr>
      <vt:lpstr>Контактная информация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 МО «Невельский район» на 2017 год  и на плановый период 2018-2019 годов</dc:title>
  <dc:creator>user</dc:creator>
  <cp:lastModifiedBy>Финансовое Управление</cp:lastModifiedBy>
  <cp:revision>1420</cp:revision>
  <cp:lastPrinted>2023-03-29T10:36:27Z</cp:lastPrinted>
  <dcterms:created xsi:type="dcterms:W3CDTF">2016-11-16T06:28:50Z</dcterms:created>
  <dcterms:modified xsi:type="dcterms:W3CDTF">2023-03-29T10:39:25Z</dcterms:modified>
</cp:coreProperties>
</file>