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56" r:id="rId2"/>
    <p:sldId id="271" r:id="rId3"/>
    <p:sldId id="257" r:id="rId4"/>
    <p:sldId id="262" r:id="rId5"/>
    <p:sldId id="260" r:id="rId6"/>
    <p:sldId id="261" r:id="rId7"/>
    <p:sldId id="263" r:id="rId8"/>
    <p:sldId id="264" r:id="rId9"/>
    <p:sldId id="258" r:id="rId10"/>
    <p:sldId id="259" r:id="rId11"/>
    <p:sldId id="265" r:id="rId12"/>
    <p:sldId id="274" r:id="rId13"/>
    <p:sldId id="275" r:id="rId14"/>
    <p:sldId id="267" r:id="rId15"/>
    <p:sldId id="268" r:id="rId16"/>
    <p:sldId id="269" r:id="rId17"/>
    <p:sldId id="270" r:id="rId18"/>
    <p:sldId id="272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0465" autoAdjust="0"/>
  </p:normalViewPr>
  <p:slideViewPr>
    <p:cSldViewPr snapToGrid="0">
      <p:cViewPr varScale="1">
        <p:scale>
          <a:sx n="104" d="100"/>
          <a:sy n="104" d="100"/>
        </p:scale>
        <p:origin x="834" y="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80E641-BA57-46AD-AA5E-52CADF624175}" type="datetimeFigureOut">
              <a:rPr lang="ru-RU" smtClean="0"/>
              <a:t>26.12.2023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4A831C-1DB6-4F2F-B85B-F199F00277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9431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4A831C-1DB6-4F2F-B85B-F199F00277BB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23437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4A831C-1DB6-4F2F-B85B-F199F00277BB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08582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4A831C-1DB6-4F2F-B85B-F199F00277BB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81174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D2502-6E65-42C5-B9BA-F34A58839DD8}" type="datetimeFigureOut">
              <a:rPr lang="ru-RU" smtClean="0"/>
              <a:t>26.12.2023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E05EC-95B8-4079-9831-2EA37C4AC9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87379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D2502-6E65-42C5-B9BA-F34A58839DD8}" type="datetimeFigureOut">
              <a:rPr lang="ru-RU" smtClean="0"/>
              <a:t>26.12.2023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E05EC-95B8-4079-9831-2EA37C4AC9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09189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D2502-6E65-42C5-B9BA-F34A58839DD8}" type="datetimeFigureOut">
              <a:rPr lang="ru-RU" smtClean="0"/>
              <a:t>26.12.2023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E05EC-95B8-4079-9831-2EA37C4AC90D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598463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D2502-6E65-42C5-B9BA-F34A58839DD8}" type="datetimeFigureOut">
              <a:rPr lang="ru-RU" smtClean="0"/>
              <a:t>26.12.2023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E05EC-95B8-4079-9831-2EA37C4AC9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12329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D2502-6E65-42C5-B9BA-F34A58839DD8}" type="datetimeFigureOut">
              <a:rPr lang="ru-RU" smtClean="0"/>
              <a:t>26.12.2023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E05EC-95B8-4079-9831-2EA37C4AC90D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2883574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D2502-6E65-42C5-B9BA-F34A58839DD8}" type="datetimeFigureOut">
              <a:rPr lang="ru-RU" smtClean="0"/>
              <a:t>26.12.2023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E05EC-95B8-4079-9831-2EA37C4AC9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1602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D2502-6E65-42C5-B9BA-F34A58839DD8}" type="datetimeFigureOut">
              <a:rPr lang="ru-RU" smtClean="0"/>
              <a:t>26.12.2023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E05EC-95B8-4079-9831-2EA37C4AC9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03135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D2502-6E65-42C5-B9BA-F34A58839DD8}" type="datetimeFigureOut">
              <a:rPr lang="ru-RU" smtClean="0"/>
              <a:t>26.12.2023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E05EC-95B8-4079-9831-2EA37C4AC9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2165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D2502-6E65-42C5-B9BA-F34A58839DD8}" type="datetimeFigureOut">
              <a:rPr lang="ru-RU" smtClean="0"/>
              <a:t>26.12.2023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E05EC-95B8-4079-9831-2EA37C4AC9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61087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D2502-6E65-42C5-B9BA-F34A58839DD8}" type="datetimeFigureOut">
              <a:rPr lang="ru-RU" smtClean="0"/>
              <a:t>26.12.2023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E05EC-95B8-4079-9831-2EA37C4AC9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67858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D2502-6E65-42C5-B9BA-F34A58839DD8}" type="datetimeFigureOut">
              <a:rPr lang="ru-RU" smtClean="0"/>
              <a:t>26.12.2023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E05EC-95B8-4079-9831-2EA37C4AC9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71407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D2502-6E65-42C5-B9BA-F34A58839DD8}" type="datetimeFigureOut">
              <a:rPr lang="ru-RU" smtClean="0"/>
              <a:t>26.12.2023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E05EC-95B8-4079-9831-2EA37C4AC9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77762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D2502-6E65-42C5-B9BA-F34A58839DD8}" type="datetimeFigureOut">
              <a:rPr lang="ru-RU" smtClean="0"/>
              <a:t>26.12.2023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E05EC-95B8-4079-9831-2EA37C4AC9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58828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D2502-6E65-42C5-B9BA-F34A58839DD8}" type="datetimeFigureOut">
              <a:rPr lang="ru-RU" smtClean="0"/>
              <a:t>26.12.2023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E05EC-95B8-4079-9831-2EA37C4AC9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88618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D2502-6E65-42C5-B9BA-F34A58839DD8}" type="datetimeFigureOut">
              <a:rPr lang="ru-RU" smtClean="0"/>
              <a:t>26.12.2023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E05EC-95B8-4079-9831-2EA37C4AC9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30793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D2502-6E65-42C5-B9BA-F34A58839DD8}" type="datetimeFigureOut">
              <a:rPr lang="ru-RU" smtClean="0"/>
              <a:t>26.12.2023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E05EC-95B8-4079-9831-2EA37C4AC9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91320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3D2502-6E65-42C5-B9BA-F34A58839DD8}" type="datetimeFigureOut">
              <a:rPr lang="ru-RU" smtClean="0"/>
              <a:t>26.12.2023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8AE05EC-95B8-4079-9831-2EA37C4AC9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44305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Relationship Id="rId9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mailto:info@economics.pskov.ru" TargetMode="External"/><Relationship Id="rId7" Type="http://schemas.openxmlformats.org/officeDocument/2006/relationships/hyperlink" Target="mailto:ekonom@nevel.reg60.ru" TargetMode="External"/><Relationship Id="rId2" Type="http://schemas.openxmlformats.org/officeDocument/2006/relationships/hyperlink" Target="mailto:economic@pskov.ru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eg.safronova@nevel.reg60.ru" TargetMode="External"/><Relationship Id="rId5" Type="http://schemas.openxmlformats.org/officeDocument/2006/relationships/hyperlink" Target="mailto:nevel@reg60.ru" TargetMode="External"/><Relationship Id="rId4" Type="http://schemas.openxmlformats.org/officeDocument/2006/relationships/hyperlink" Target="mailto:firpo@invest.pskov.ru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74531" y="984739"/>
            <a:ext cx="9144000" cy="4246684"/>
          </a:xfrm>
        </p:spPr>
        <p:txBody>
          <a:bodyPr>
            <a:normAutofit/>
          </a:bodyPr>
          <a:lstStyle/>
          <a:p>
            <a:pPr algn="l"/>
            <a:r>
              <a:rPr lang="ru-RU" dirty="0" smtClean="0"/>
              <a:t>Информация об инвестиционном потенциале  Невельского муниципального округа Псковской области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09600" y="5747361"/>
            <a:ext cx="8183418" cy="591893"/>
          </a:xfrm>
        </p:spPr>
        <p:txBody>
          <a:bodyPr/>
          <a:lstStyle/>
          <a:p>
            <a:pPr algn="ctr"/>
            <a:r>
              <a:rPr lang="ru-RU" dirty="0" err="1" smtClean="0"/>
              <a:t>г.Невель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960611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93237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Коммунальная инфраструктура:</a:t>
            </a:r>
            <a:endParaRPr lang="ru-RU" sz="24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4018" y="1117600"/>
            <a:ext cx="9367982" cy="5578764"/>
          </a:xfrm>
        </p:spPr>
        <p:txBody>
          <a:bodyPr>
            <a:normAutofit fontScale="85000" lnSpcReduction="10000"/>
          </a:bodyPr>
          <a:lstStyle/>
          <a:p>
            <a:r>
              <a:rPr lang="ru-RU" b="1" dirty="0" smtClean="0"/>
              <a:t>Водоснабжение:</a:t>
            </a:r>
            <a:r>
              <a:rPr lang="ru-RU" dirty="0" smtClean="0"/>
              <a:t>  действующие централизованные системы </a:t>
            </a:r>
            <a:r>
              <a:rPr lang="ru-RU" dirty="0"/>
              <a:t>водоснабжения имеются  в </a:t>
            </a:r>
            <a:r>
              <a:rPr lang="ru-RU" dirty="0" smtClean="0"/>
              <a:t>г</a:t>
            </a:r>
            <a:r>
              <a:rPr lang="ru-RU" dirty="0"/>
              <a:t>. Невель и в </a:t>
            </a:r>
            <a:r>
              <a:rPr lang="ru-RU" dirty="0" smtClean="0"/>
              <a:t>76 сельском населенном пункте. Водоснабжение обеспечивается из 94 водозаборных сооружений (</a:t>
            </a:r>
            <a:r>
              <a:rPr lang="ru-RU" dirty="0"/>
              <a:t>все водозаборные сооружения являются артезианскими скважинами), в том числе: в ОНП (г. Невель) – 23 скважины. </a:t>
            </a:r>
            <a:r>
              <a:rPr lang="ru-RU" dirty="0" smtClean="0"/>
              <a:t>Общая </a:t>
            </a:r>
            <a:r>
              <a:rPr lang="ru-RU" dirty="0"/>
              <a:t>протяженность водопроводных сетей составляет 169,0 км, в том числе: в </a:t>
            </a:r>
            <a:r>
              <a:rPr lang="ru-RU" dirty="0" err="1" smtClean="0"/>
              <a:t>г.Невель</a:t>
            </a:r>
            <a:r>
              <a:rPr lang="ru-RU" dirty="0" smtClean="0"/>
              <a:t> – </a:t>
            </a:r>
            <a:r>
              <a:rPr lang="ru-RU" dirty="0"/>
              <a:t>41,9 км, в </a:t>
            </a:r>
            <a:r>
              <a:rPr lang="ru-RU" dirty="0" smtClean="0"/>
              <a:t>сельских населенных пунктах </a:t>
            </a:r>
            <a:r>
              <a:rPr lang="ru-RU" dirty="0"/>
              <a:t>– 127,1 км</a:t>
            </a:r>
            <a:r>
              <a:rPr lang="ru-RU" dirty="0" smtClean="0"/>
              <a:t>;</a:t>
            </a:r>
          </a:p>
          <a:p>
            <a:r>
              <a:rPr lang="ru-RU" b="1" dirty="0" smtClean="0"/>
              <a:t>Водоотведение</a:t>
            </a:r>
            <a:r>
              <a:rPr lang="ru-RU" b="1" dirty="0"/>
              <a:t>: </a:t>
            </a:r>
            <a:r>
              <a:rPr lang="ru-RU" dirty="0" smtClean="0"/>
              <a:t>системы </a:t>
            </a:r>
            <a:r>
              <a:rPr lang="ru-RU" dirty="0"/>
              <a:t>водоотведения функционируют в </a:t>
            </a:r>
            <a:r>
              <a:rPr lang="ru-RU" dirty="0" err="1" smtClean="0"/>
              <a:t>г.Невель</a:t>
            </a:r>
            <a:r>
              <a:rPr lang="ru-RU" dirty="0" smtClean="0"/>
              <a:t>, в д. </a:t>
            </a:r>
            <a:r>
              <a:rPr lang="ru-RU" dirty="0" err="1" smtClean="0"/>
              <a:t>Туричино</a:t>
            </a:r>
            <a:r>
              <a:rPr lang="ru-RU" dirty="0" smtClean="0"/>
              <a:t>, </a:t>
            </a:r>
            <a:r>
              <a:rPr lang="ru-RU" dirty="0" err="1" smtClean="0"/>
              <a:t>д.Усть-Долыссы</a:t>
            </a:r>
            <a:r>
              <a:rPr lang="ru-RU" dirty="0" smtClean="0"/>
              <a:t>  и в </a:t>
            </a:r>
            <a:r>
              <a:rPr lang="ru-RU" dirty="0" err="1" smtClean="0"/>
              <a:t>д.Опухлики</a:t>
            </a:r>
            <a:r>
              <a:rPr lang="ru-RU" dirty="0"/>
              <a:t>. </a:t>
            </a:r>
            <a:r>
              <a:rPr lang="ru-RU" dirty="0" smtClean="0"/>
              <a:t>Общая </a:t>
            </a:r>
            <a:r>
              <a:rPr lang="ru-RU" dirty="0"/>
              <a:t>протяженность канализационных сетей составляет 36,7 км, в том </a:t>
            </a:r>
            <a:r>
              <a:rPr lang="ru-RU" dirty="0" smtClean="0"/>
              <a:t>числе  </a:t>
            </a:r>
            <a:r>
              <a:rPr lang="ru-RU" dirty="0"/>
              <a:t>в </a:t>
            </a:r>
            <a:r>
              <a:rPr lang="ru-RU" dirty="0" err="1" smtClean="0"/>
              <a:t>г.Невель</a:t>
            </a:r>
            <a:r>
              <a:rPr lang="ru-RU" dirty="0" smtClean="0"/>
              <a:t> </a:t>
            </a:r>
            <a:r>
              <a:rPr lang="ru-RU" dirty="0"/>
              <a:t>– 32,1 км, в </a:t>
            </a:r>
            <a:r>
              <a:rPr lang="ru-RU" dirty="0" smtClean="0"/>
              <a:t>сельских населенных пунктах </a:t>
            </a:r>
            <a:r>
              <a:rPr lang="ru-RU" dirty="0"/>
              <a:t>– 4,6 км</a:t>
            </a:r>
            <a:r>
              <a:rPr lang="ru-RU" dirty="0" smtClean="0"/>
              <a:t>;</a:t>
            </a:r>
          </a:p>
          <a:p>
            <a:r>
              <a:rPr lang="ru-RU" b="1" dirty="0" smtClean="0"/>
              <a:t>Теплоснабжение:</a:t>
            </a:r>
            <a:r>
              <a:rPr lang="ru-RU" dirty="0" smtClean="0"/>
              <a:t> системы </a:t>
            </a:r>
            <a:r>
              <a:rPr lang="ru-RU" dirty="0"/>
              <a:t>теплоснабжения функционируют в </a:t>
            </a:r>
            <a:r>
              <a:rPr lang="ru-RU" dirty="0" err="1" smtClean="0"/>
              <a:t>г.Невель</a:t>
            </a:r>
            <a:r>
              <a:rPr lang="ru-RU" dirty="0" smtClean="0"/>
              <a:t> </a:t>
            </a:r>
            <a:r>
              <a:rPr lang="ru-RU" dirty="0"/>
              <a:t>и в 7 </a:t>
            </a:r>
            <a:r>
              <a:rPr lang="ru-RU" dirty="0" smtClean="0"/>
              <a:t>сельских населенных пунктах </a:t>
            </a:r>
            <a:r>
              <a:rPr lang="ru-RU" dirty="0"/>
              <a:t>(д. </a:t>
            </a:r>
            <a:r>
              <a:rPr lang="ru-RU" dirty="0" err="1"/>
              <a:t>Туричино</a:t>
            </a:r>
            <a:r>
              <a:rPr lang="ru-RU" dirty="0"/>
              <a:t>, д. </a:t>
            </a:r>
            <a:r>
              <a:rPr lang="ru-RU" dirty="0" err="1"/>
              <a:t>Лехово</a:t>
            </a:r>
            <a:r>
              <a:rPr lang="ru-RU" dirty="0"/>
              <a:t>, </a:t>
            </a:r>
            <a:r>
              <a:rPr lang="ru-RU" dirty="0" err="1"/>
              <a:t>д.Опухлики</a:t>
            </a:r>
            <a:r>
              <a:rPr lang="ru-RU" dirty="0"/>
              <a:t>, д. </a:t>
            </a:r>
            <a:r>
              <a:rPr lang="ru-RU" dirty="0" err="1"/>
              <a:t>Рыкалево</a:t>
            </a:r>
            <a:r>
              <a:rPr lang="ru-RU" dirty="0"/>
              <a:t>, д. </a:t>
            </a:r>
            <a:r>
              <a:rPr lang="ru-RU" dirty="0" err="1"/>
              <a:t>Чижевщина</a:t>
            </a:r>
            <a:r>
              <a:rPr lang="ru-RU" dirty="0"/>
              <a:t>, д. Новохованск, д. Усть-Долыссы). Системы горячего водоснабжения функционируют только  в </a:t>
            </a:r>
            <a:r>
              <a:rPr lang="ru-RU" dirty="0" err="1" smtClean="0"/>
              <a:t>г.Невель</a:t>
            </a:r>
            <a:r>
              <a:rPr lang="ru-RU" dirty="0"/>
              <a:t>. </a:t>
            </a:r>
            <a:r>
              <a:rPr lang="ru-RU" dirty="0" smtClean="0"/>
              <a:t>Количество </a:t>
            </a:r>
            <a:r>
              <a:rPr lang="ru-RU" dirty="0"/>
              <a:t>источников тепла – 18 (из них 8 котельных на природном газе, 10 – на твердом топливе), в том числе: в </a:t>
            </a:r>
            <a:r>
              <a:rPr lang="ru-RU" dirty="0" err="1" smtClean="0"/>
              <a:t>г.Невель</a:t>
            </a:r>
            <a:r>
              <a:rPr lang="ru-RU" dirty="0" smtClean="0"/>
              <a:t> </a:t>
            </a:r>
            <a:r>
              <a:rPr lang="ru-RU" dirty="0"/>
              <a:t>–10 (из них 8 на природном газе, 2 на твердом топливе, в </a:t>
            </a:r>
            <a:r>
              <a:rPr lang="ru-RU" dirty="0" smtClean="0"/>
              <a:t>сельских населенных пунктах  </a:t>
            </a:r>
            <a:r>
              <a:rPr lang="ru-RU" dirty="0"/>
              <a:t>– 8 (все на твердом топливе). Из общего количества источников тепла 8 источников – с ГВС, 10 – без ГВС. </a:t>
            </a:r>
            <a:r>
              <a:rPr lang="ru-RU" dirty="0" smtClean="0"/>
              <a:t>Общая </a:t>
            </a:r>
            <a:r>
              <a:rPr lang="ru-RU" dirty="0"/>
              <a:t>протяженность тепловых сетей в двухтрубном исчислении составляет 28,4 км, в том числе: в </a:t>
            </a:r>
            <a:r>
              <a:rPr lang="ru-RU" dirty="0" err="1" smtClean="0"/>
              <a:t>г.Невель</a:t>
            </a:r>
            <a:r>
              <a:rPr lang="ru-RU" dirty="0" smtClean="0"/>
              <a:t> </a:t>
            </a:r>
            <a:r>
              <a:rPr lang="ru-RU" dirty="0"/>
              <a:t>– 22,1 км., в </a:t>
            </a:r>
            <a:r>
              <a:rPr lang="ru-RU" dirty="0" smtClean="0"/>
              <a:t>сельских населенных пунктах  </a:t>
            </a:r>
            <a:r>
              <a:rPr lang="ru-RU" dirty="0"/>
              <a:t>– 6,3 км</a:t>
            </a:r>
            <a:r>
              <a:rPr lang="ru-RU" dirty="0" smtClean="0"/>
              <a:t>.</a:t>
            </a:r>
          </a:p>
          <a:p>
            <a:r>
              <a:rPr lang="ru-RU" b="1" dirty="0" smtClean="0"/>
              <a:t>Газоснабжение</a:t>
            </a:r>
            <a:r>
              <a:rPr lang="ru-RU" b="1" dirty="0"/>
              <a:t>: </a:t>
            </a:r>
            <a:r>
              <a:rPr lang="ru-RU" dirty="0"/>
              <a:t>газифицированными являются 3 населенных пункта, входящих в состав </a:t>
            </a:r>
            <a:r>
              <a:rPr lang="ru-RU" dirty="0" smtClean="0"/>
              <a:t>Невельского муниципального округа: </a:t>
            </a:r>
            <a:r>
              <a:rPr lang="ru-RU" dirty="0" err="1" smtClean="0"/>
              <a:t>г.Невель</a:t>
            </a:r>
            <a:r>
              <a:rPr lang="ru-RU" dirty="0" smtClean="0"/>
              <a:t>, </a:t>
            </a:r>
            <a:r>
              <a:rPr lang="ru-RU" dirty="0" err="1" smtClean="0"/>
              <a:t>д.Плиссы</a:t>
            </a:r>
            <a:r>
              <a:rPr lang="ru-RU" dirty="0" smtClean="0"/>
              <a:t>, </a:t>
            </a:r>
            <a:r>
              <a:rPr lang="ru-RU" dirty="0" err="1" smtClean="0"/>
              <a:t>д.Борки</a:t>
            </a:r>
            <a:r>
              <a:rPr lang="ru-RU" dirty="0"/>
              <a:t>. Общее одиночное протяжение уличной газовой сети составляет 21047,4 метров, в том </a:t>
            </a:r>
            <a:r>
              <a:rPr lang="ru-RU" dirty="0" smtClean="0"/>
              <a:t>числе: по </a:t>
            </a:r>
            <a:r>
              <a:rPr lang="ru-RU" dirty="0"/>
              <a:t>территории </a:t>
            </a:r>
            <a:r>
              <a:rPr lang="ru-RU" dirty="0" err="1" smtClean="0"/>
              <a:t>г.Невель</a:t>
            </a:r>
            <a:r>
              <a:rPr lang="ru-RU" dirty="0" smtClean="0"/>
              <a:t> – </a:t>
            </a:r>
            <a:r>
              <a:rPr lang="ru-RU" dirty="0"/>
              <a:t>19 740 </a:t>
            </a:r>
            <a:r>
              <a:rPr lang="ru-RU" dirty="0" smtClean="0"/>
              <a:t>метров, по </a:t>
            </a:r>
            <a:r>
              <a:rPr lang="ru-RU" dirty="0"/>
              <a:t>территории </a:t>
            </a:r>
            <a:r>
              <a:rPr lang="ru-RU" dirty="0" smtClean="0"/>
              <a:t>сельской местности – </a:t>
            </a:r>
            <a:r>
              <a:rPr lang="ru-RU" dirty="0"/>
              <a:t>1307,4 метров.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256546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8692" y="221673"/>
            <a:ext cx="8645236" cy="1801089"/>
          </a:xfrm>
        </p:spPr>
        <p:txBody>
          <a:bodyPr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ru-RU" sz="3200" b="1" dirty="0" smtClean="0"/>
              <a:t>Инвестиционные проекты, реализуемые на территории Невельского муниципального округа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0891" y="1874981"/>
            <a:ext cx="9663545" cy="4736091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В 2023 году завершается строительство Газопровода межпоселкового д. Иваново – д. </a:t>
            </a:r>
            <a:r>
              <a:rPr lang="ru-RU" dirty="0" err="1"/>
              <a:t>Опухлики</a:t>
            </a:r>
            <a:r>
              <a:rPr lang="ru-RU" dirty="0"/>
              <a:t> с отводами на д. </a:t>
            </a:r>
            <a:r>
              <a:rPr lang="ru-RU" dirty="0" err="1"/>
              <a:t>Крупевицы</a:t>
            </a:r>
            <a:r>
              <a:rPr lang="ru-RU" dirty="0"/>
              <a:t> – д. </a:t>
            </a:r>
            <a:r>
              <a:rPr lang="ru-RU" dirty="0" err="1"/>
              <a:t>Чижевщина</a:t>
            </a:r>
            <a:r>
              <a:rPr lang="ru-RU" dirty="0"/>
              <a:t> – д. Гололобы Невельского района Псковской области, в результате в 2024-2030 годах будут газифицированы 5 ПНП (</a:t>
            </a:r>
            <a:r>
              <a:rPr lang="ru-RU" dirty="0" err="1"/>
              <a:t>д.Иваново</a:t>
            </a:r>
            <a:r>
              <a:rPr lang="ru-RU" dirty="0"/>
              <a:t>, </a:t>
            </a:r>
            <a:r>
              <a:rPr lang="ru-RU" dirty="0" err="1"/>
              <a:t>д.Опухлики</a:t>
            </a:r>
            <a:r>
              <a:rPr lang="ru-RU" dirty="0"/>
              <a:t>, </a:t>
            </a:r>
            <a:r>
              <a:rPr lang="ru-RU" dirty="0" err="1"/>
              <a:t>д.Чижевщина</a:t>
            </a:r>
            <a:r>
              <a:rPr lang="ru-RU" dirty="0"/>
              <a:t>, д. </a:t>
            </a:r>
            <a:r>
              <a:rPr lang="ru-RU" dirty="0" err="1"/>
              <a:t>Крупевицы</a:t>
            </a:r>
            <a:r>
              <a:rPr lang="ru-RU" dirty="0"/>
              <a:t>, </a:t>
            </a:r>
            <a:r>
              <a:rPr lang="ru-RU" dirty="0" err="1"/>
              <a:t>д.Гололобы</a:t>
            </a:r>
            <a:r>
              <a:rPr lang="ru-RU" dirty="0"/>
              <a:t>).</a:t>
            </a:r>
          </a:p>
          <a:p>
            <a:r>
              <a:rPr lang="ru-RU" dirty="0"/>
              <a:t>Также, в 2024 году будет завершено проектирование объекта «Газопровод межпоселковый к 6 площадкам ООО "ВСК" Невельского района Псковской области», строительство которого запланировано на 2024 и 2025 годы. В перечень перспективных для газификации населенных пунктов в радиусе 1 км от трассы проектируемого газопровода входят 25 ПНП (</a:t>
            </a:r>
            <a:r>
              <a:rPr lang="ru-RU" dirty="0" err="1"/>
              <a:t>д.Кухарево</a:t>
            </a:r>
            <a:r>
              <a:rPr lang="ru-RU" dirty="0"/>
              <a:t>, </a:t>
            </a:r>
            <a:r>
              <a:rPr lang="ru-RU" dirty="0" err="1"/>
              <a:t>д.Лахны</a:t>
            </a:r>
            <a:r>
              <a:rPr lang="ru-RU" dirty="0"/>
              <a:t>, </a:t>
            </a:r>
            <a:r>
              <a:rPr lang="ru-RU" dirty="0" err="1"/>
              <a:t>д.Кривоносово</a:t>
            </a:r>
            <a:r>
              <a:rPr lang="ru-RU" dirty="0"/>
              <a:t>, </a:t>
            </a:r>
            <a:r>
              <a:rPr lang="ru-RU" dirty="0" err="1"/>
              <a:t>ст.Горушки</a:t>
            </a:r>
            <a:r>
              <a:rPr lang="ru-RU" dirty="0"/>
              <a:t>, </a:t>
            </a:r>
            <a:r>
              <a:rPr lang="ru-RU" dirty="0" err="1"/>
              <a:t>д.Козлово</a:t>
            </a:r>
            <a:r>
              <a:rPr lang="ru-RU" dirty="0"/>
              <a:t>, </a:t>
            </a:r>
            <a:r>
              <a:rPr lang="ru-RU" dirty="0" err="1"/>
              <a:t>д.Карабаново</a:t>
            </a:r>
            <a:r>
              <a:rPr lang="ru-RU" dirty="0"/>
              <a:t>, </a:t>
            </a:r>
            <a:r>
              <a:rPr lang="ru-RU" dirty="0" err="1"/>
              <a:t>д.Сенютино</a:t>
            </a:r>
            <a:r>
              <a:rPr lang="ru-RU" dirty="0"/>
              <a:t>, </a:t>
            </a:r>
            <a:r>
              <a:rPr lang="ru-RU" dirty="0" err="1"/>
              <a:t>д.Ширнево</a:t>
            </a:r>
            <a:r>
              <a:rPr lang="ru-RU" dirty="0"/>
              <a:t>, </a:t>
            </a:r>
            <a:r>
              <a:rPr lang="ru-RU" dirty="0" err="1"/>
              <a:t>д.Павлючки</a:t>
            </a:r>
            <a:r>
              <a:rPr lang="ru-RU" dirty="0"/>
              <a:t>, </a:t>
            </a:r>
            <a:r>
              <a:rPr lang="ru-RU" dirty="0" err="1"/>
              <a:t>д.Ивлево</a:t>
            </a:r>
            <a:r>
              <a:rPr lang="ru-RU" dirty="0"/>
              <a:t>, </a:t>
            </a:r>
            <a:r>
              <a:rPr lang="ru-RU" dirty="0" err="1"/>
              <a:t>д.Пруды</a:t>
            </a:r>
            <a:r>
              <a:rPr lang="ru-RU" dirty="0"/>
              <a:t>, </a:t>
            </a:r>
            <a:r>
              <a:rPr lang="ru-RU" dirty="0" err="1"/>
              <a:t>д.Игнашово</a:t>
            </a:r>
            <a:r>
              <a:rPr lang="ru-RU" dirty="0"/>
              <a:t>, </a:t>
            </a:r>
            <a:r>
              <a:rPr lang="ru-RU" dirty="0" err="1"/>
              <a:t>д.Аляблево</a:t>
            </a:r>
            <a:r>
              <a:rPr lang="ru-RU" dirty="0"/>
              <a:t>, </a:t>
            </a:r>
            <a:r>
              <a:rPr lang="ru-RU" dirty="0" err="1"/>
              <a:t>д.Эндовино</a:t>
            </a:r>
            <a:r>
              <a:rPr lang="ru-RU" dirty="0"/>
              <a:t>, </a:t>
            </a:r>
            <a:r>
              <a:rPr lang="ru-RU" dirty="0" err="1"/>
              <a:t>д.Мишово</a:t>
            </a:r>
            <a:r>
              <a:rPr lang="ru-RU" dirty="0"/>
              <a:t>, </a:t>
            </a:r>
            <a:r>
              <a:rPr lang="ru-RU" dirty="0" err="1"/>
              <a:t>д.Балакирево</a:t>
            </a:r>
            <a:r>
              <a:rPr lang="ru-RU" dirty="0"/>
              <a:t>, </a:t>
            </a:r>
            <a:r>
              <a:rPr lang="ru-RU" dirty="0" err="1"/>
              <a:t>д.Боканово</a:t>
            </a:r>
            <a:r>
              <a:rPr lang="ru-RU" dirty="0"/>
              <a:t>, </a:t>
            </a:r>
            <a:r>
              <a:rPr lang="ru-RU" dirty="0" err="1"/>
              <a:t>д.Ушаково</a:t>
            </a:r>
            <a:r>
              <a:rPr lang="ru-RU" dirty="0"/>
              <a:t>, </a:t>
            </a:r>
            <a:r>
              <a:rPr lang="ru-RU" dirty="0" err="1"/>
              <a:t>д.Мосеево</a:t>
            </a:r>
            <a:r>
              <a:rPr lang="ru-RU" dirty="0"/>
              <a:t>, </a:t>
            </a:r>
            <a:r>
              <a:rPr lang="ru-RU" dirty="0" err="1"/>
              <a:t>д.Погребище</a:t>
            </a:r>
            <a:r>
              <a:rPr lang="ru-RU" dirty="0"/>
              <a:t>, </a:t>
            </a:r>
            <a:r>
              <a:rPr lang="ru-RU" dirty="0" err="1"/>
              <a:t>д.Великое</a:t>
            </a:r>
            <a:r>
              <a:rPr lang="ru-RU" dirty="0"/>
              <a:t> Село, </a:t>
            </a:r>
            <a:r>
              <a:rPr lang="ru-RU" dirty="0" err="1"/>
              <a:t>д.Ловец</a:t>
            </a:r>
            <a:r>
              <a:rPr lang="ru-RU" dirty="0"/>
              <a:t>, </a:t>
            </a:r>
            <a:r>
              <a:rPr lang="ru-RU" dirty="0" err="1"/>
              <a:t>д.Заречье</a:t>
            </a:r>
            <a:r>
              <a:rPr lang="ru-RU" dirty="0"/>
              <a:t>, </a:t>
            </a:r>
            <a:r>
              <a:rPr lang="ru-RU" dirty="0" err="1"/>
              <a:t>д.Богданово</a:t>
            </a:r>
            <a:r>
              <a:rPr lang="ru-RU" dirty="0"/>
              <a:t>, </a:t>
            </a:r>
            <a:r>
              <a:rPr lang="ru-RU" dirty="0" err="1"/>
              <a:t>д.Высокое</a:t>
            </a:r>
            <a:r>
              <a:rPr lang="ru-RU" dirty="0"/>
              <a:t>) и 2 садоводческих общества (СО «Восход», СО «Рассвет»).</a:t>
            </a:r>
          </a:p>
          <a:p>
            <a:r>
              <a:rPr lang="ru-RU" dirty="0"/>
              <a:t> Кроме этого, в 2024 году планируется завершить проектные работы по строительству объектов «Газопровод межпоселковый д. </a:t>
            </a:r>
            <a:r>
              <a:rPr lang="ru-RU" dirty="0" err="1"/>
              <a:t>Лехово</a:t>
            </a:r>
            <a:r>
              <a:rPr lang="ru-RU" dirty="0"/>
              <a:t> Невельского района – 6 площадок ООО «ВСК» - пос. </a:t>
            </a:r>
            <a:r>
              <a:rPr lang="ru-RU" dirty="0" err="1"/>
              <a:t>Усвяты</a:t>
            </a:r>
            <a:r>
              <a:rPr lang="ru-RU" dirty="0"/>
              <a:t> </a:t>
            </a:r>
            <a:r>
              <a:rPr lang="ru-RU" dirty="0" err="1"/>
              <a:t>Усвятского</a:t>
            </a:r>
            <a:r>
              <a:rPr lang="ru-RU" dirty="0"/>
              <a:t> района Псковской области»» и «Газопровод-связка распределительный между ГРС Великие Луки и ГРС «Новосокольники Псковской области».  Строительство газопроводов позволит в перспективе газифицировать 6 ПНП (</a:t>
            </a:r>
            <a:r>
              <a:rPr lang="ru-RU" dirty="0" err="1"/>
              <a:t>д.Лехово</a:t>
            </a:r>
            <a:r>
              <a:rPr lang="ru-RU" dirty="0"/>
              <a:t>, </a:t>
            </a:r>
            <a:r>
              <a:rPr lang="ru-RU" dirty="0" err="1"/>
              <a:t>д.Фролово</a:t>
            </a:r>
            <a:r>
              <a:rPr lang="ru-RU" dirty="0"/>
              <a:t>, </a:t>
            </a:r>
            <a:r>
              <a:rPr lang="ru-RU" dirty="0" err="1"/>
              <a:t>д.Кошелево</a:t>
            </a:r>
            <a:r>
              <a:rPr lang="ru-RU" dirty="0"/>
              <a:t>, </a:t>
            </a:r>
            <a:r>
              <a:rPr lang="ru-RU" dirty="0" err="1"/>
              <a:t>д.Жуково</a:t>
            </a:r>
            <a:r>
              <a:rPr lang="ru-RU" dirty="0"/>
              <a:t>, </a:t>
            </a:r>
            <a:r>
              <a:rPr lang="ru-RU" dirty="0" err="1"/>
              <a:t>д.Герасимово</a:t>
            </a:r>
            <a:r>
              <a:rPr lang="ru-RU" dirty="0"/>
              <a:t>, </a:t>
            </a:r>
            <a:r>
              <a:rPr lang="ru-RU" dirty="0" err="1"/>
              <a:t>д.Кудрявцы</a:t>
            </a:r>
            <a:r>
              <a:rPr lang="ru-RU" dirty="0"/>
              <a:t>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716240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7547" y="514923"/>
            <a:ext cx="2893326" cy="1368467"/>
          </a:xfrm>
        </p:spPr>
        <p:txBody>
          <a:bodyPr>
            <a:normAutofit/>
          </a:bodyPr>
          <a:lstStyle/>
          <a:p>
            <a:r>
              <a:rPr lang="ru-RU" sz="4000" dirty="0" smtClean="0"/>
              <a:t>Меры поддержки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98042" y="514924"/>
            <a:ext cx="7001301" cy="6158831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В соответствии с Законом Псковской области от 12.01.2016 № 1626-ОЗ «Об отдельных вопросах регулирования земельных отношений на территории Псковской области и признании утратившими силу отдельных положений законодательных актов псковской области» (в ред. от 25.06.2021) предусмотрено предоставление земельного участка, находящегося в государственной (за исключением федеральной) или муниципальной собственности юридическим лицам в аренду без проведения торгов для размещения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:</a:t>
            </a:r>
          </a:p>
          <a:p>
            <a:pPr marL="0" indent="0" algn="ctr">
              <a:buNone/>
            </a:pPr>
            <a:endParaRPr lang="ru-RU" dirty="0"/>
          </a:p>
          <a:p>
            <a:pPr algn="just"/>
            <a:r>
              <a:rPr lang="ru-RU" dirty="0"/>
              <a:t>объектов социально-культурного назначения (при условии соответствия указанных объектов целям, определенным в государственных программах Псковской области, и (или) если их размещение предусмотрено схемой территориального планирования Псковской области либо документами территориального планирования муниципальных образований</a:t>
            </a:r>
            <a:r>
              <a:rPr lang="ru-RU" dirty="0" smtClean="0"/>
              <a:t>);</a:t>
            </a:r>
            <a:endParaRPr lang="ru-RU" dirty="0"/>
          </a:p>
          <a:p>
            <a:pPr algn="just"/>
            <a:r>
              <a:rPr lang="ru-RU" dirty="0"/>
              <a:t>объектов коммунально-бытового назначения (при условии соответствия указанных объектов целям, определенным в государственных программах Псковской области, и (или) если его размещение предусмотрено схемой территориального планирования Псковской области либо документами территориального планирования муниципальных образований</a:t>
            </a:r>
            <a:r>
              <a:rPr lang="ru-RU" dirty="0" smtClean="0"/>
              <a:t>);</a:t>
            </a:r>
            <a:endParaRPr lang="ru-RU" dirty="0"/>
          </a:p>
          <a:p>
            <a:pPr algn="just"/>
            <a:r>
              <a:rPr lang="ru-RU" dirty="0"/>
              <a:t>для реализации масштабного инвестиционного проекта (при условии соответствия масштабного инвестиционного проекта критериям, установленным статьей 5.2 Закона области № 1626-ОЗ).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27547" y="2142699"/>
            <a:ext cx="2429301" cy="3966901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Инфраструктура поддержки:</a:t>
            </a:r>
          </a:p>
          <a:p>
            <a:pPr algn="ctr"/>
            <a:r>
              <a:rPr lang="ru-RU" sz="1600" b="1" dirty="0" smtClean="0"/>
              <a:t>Центр </a:t>
            </a:r>
            <a:r>
              <a:rPr lang="ru-RU" sz="1600" b="1" dirty="0"/>
              <a:t>“Мой бизнес” в Пскове</a:t>
            </a:r>
          </a:p>
          <a:p>
            <a:pPr algn="ctr"/>
            <a:r>
              <a:rPr lang="ru-RU" sz="1600" dirty="0"/>
              <a:t>Адрес:</a:t>
            </a:r>
          </a:p>
          <a:p>
            <a:pPr algn="ctr"/>
            <a:r>
              <a:rPr lang="ru-RU" sz="1600" dirty="0"/>
              <a:t>180000, г. Псков, </a:t>
            </a:r>
            <a:endParaRPr lang="ru-RU" sz="1600" dirty="0" smtClean="0"/>
          </a:p>
          <a:p>
            <a:pPr algn="ctr"/>
            <a:r>
              <a:rPr lang="ru-RU" sz="1600" dirty="0" smtClean="0"/>
              <a:t>ул</a:t>
            </a:r>
            <a:r>
              <a:rPr lang="ru-RU" sz="1600" dirty="0"/>
              <a:t>. Гоголя, 14</a:t>
            </a:r>
          </a:p>
          <a:p>
            <a:pPr algn="ctr"/>
            <a:r>
              <a:rPr lang="ru-RU" sz="1600" dirty="0"/>
              <a:t>Телефон:</a:t>
            </a:r>
          </a:p>
          <a:p>
            <a:pPr algn="ctr"/>
            <a:r>
              <a:rPr lang="ru-RU" sz="1600" dirty="0"/>
              <a:t>+7 (8112) 331-337</a:t>
            </a:r>
          </a:p>
          <a:p>
            <a:pPr algn="ctr"/>
            <a:r>
              <a:rPr lang="ru-RU" sz="1600" dirty="0"/>
              <a:t>Электронная почта:</a:t>
            </a:r>
          </a:p>
          <a:p>
            <a:pPr algn="ctr"/>
            <a:r>
              <a:rPr lang="ru-RU" sz="1600" dirty="0"/>
              <a:t>office@msp60.ru</a:t>
            </a:r>
          </a:p>
        </p:txBody>
      </p:sp>
    </p:spTree>
    <p:extLst>
      <p:ext uri="{BB962C8B-B14F-4D97-AF65-F5344CB8AC3E}">
        <p14:creationId xmlns:p14="http://schemas.microsoft.com/office/powerpoint/2010/main" val="16550525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393136"/>
            <a:ext cx="2884732" cy="1278466"/>
          </a:xfrm>
        </p:spPr>
        <p:txBody>
          <a:bodyPr>
            <a:normAutofit/>
          </a:bodyPr>
          <a:lstStyle/>
          <a:p>
            <a:r>
              <a:rPr lang="ru-RU" sz="3600" dirty="0"/>
              <a:t>Меры поддержки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09582" y="393136"/>
            <a:ext cx="6430705" cy="6464864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В соответствии с Законом Псковской области от 12 октября 2005 г. № 473-ОЗ «О налоговых льготах и государственной поддержке инвестиционной деятельности в Псковской области» Инвестору предоставляется государственная поддержка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:</a:t>
            </a:r>
          </a:p>
          <a:p>
            <a:r>
              <a:rPr lang="ru-RU" dirty="0" smtClean="0"/>
              <a:t>в </a:t>
            </a:r>
            <a:r>
              <a:rPr lang="ru-RU" dirty="0"/>
              <a:t>форме льготных ставок по налогам (предоставляется инвестору - российскому юридическому лицу, состоящему на учете по местонахождению в налоговых органах области, являющемуся плательщиком налога на прибыль организаций и (или) налога на имущество организаций, суммы которых зачисляются в бюджет области, при размере осуществленных инвестиций не менее 2,0 млн. рублей);</a:t>
            </a:r>
          </a:p>
          <a:p>
            <a:r>
              <a:rPr lang="ru-RU" dirty="0"/>
              <a:t>в форме сопровождения инвестиционных проектов (осуществляется с соблюдением принципа "одного окна", заключается </a:t>
            </a:r>
            <a:r>
              <a:rPr lang="ru-RU" dirty="0" err="1"/>
              <a:t>ся</a:t>
            </a:r>
            <a:r>
              <a:rPr lang="ru-RU" dirty="0"/>
              <a:t> в оказании содействия инвесторам при подготовке и (или) реализации инвестиционных проектов и организации взаимодействия органов исполнительной власти области, органов местного самоуправления муниципальных образований для успешной реализации инвестиционных проектов);</a:t>
            </a:r>
          </a:p>
          <a:p>
            <a:r>
              <a:rPr lang="ru-RU" dirty="0"/>
              <a:t>в форме предоставления государственных гарантий на конкурсной основе за счет средств областного бюджета</a:t>
            </a:r>
          </a:p>
          <a:p>
            <a:r>
              <a:rPr lang="ru-RU" dirty="0"/>
              <a:t>в форме предоставления налоговых льгот организациям - резидентам особой экономической зоны промышленно-производственного типа "</a:t>
            </a:r>
            <a:r>
              <a:rPr lang="ru-RU" dirty="0" err="1"/>
              <a:t>Моглино</a:t>
            </a:r>
            <a:r>
              <a:rPr lang="ru-RU" dirty="0"/>
              <a:t>" по налогу на прибыль организаций и транспортному налогу.</a:t>
            </a:r>
          </a:p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13561" y="2135624"/>
            <a:ext cx="2529890" cy="4115051"/>
          </a:xfrm>
        </p:spPr>
        <p:txBody>
          <a:bodyPr/>
          <a:lstStyle/>
          <a:p>
            <a:pPr algn="ctr"/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Инфраструктура поддержки:</a:t>
            </a:r>
          </a:p>
          <a:p>
            <a:pPr algn="ctr"/>
            <a:r>
              <a:rPr lang="ru-RU" dirty="0"/>
              <a:t>Фонд инвестиционного развития Псковской области </a:t>
            </a:r>
            <a:endParaRPr lang="ru-RU" dirty="0" smtClean="0"/>
          </a:p>
          <a:p>
            <a:pPr algn="ctr"/>
            <a:r>
              <a:rPr lang="ru-RU" dirty="0" smtClean="0"/>
              <a:t>г</a:t>
            </a:r>
            <a:r>
              <a:rPr lang="ru-RU" dirty="0"/>
              <a:t>. Псков, </a:t>
            </a:r>
            <a:endParaRPr lang="ru-RU" dirty="0" smtClean="0"/>
          </a:p>
          <a:p>
            <a:pPr algn="ctr"/>
            <a:r>
              <a:rPr lang="ru-RU" dirty="0" smtClean="0"/>
              <a:t>ул</a:t>
            </a:r>
            <a:r>
              <a:rPr lang="ru-RU" dirty="0"/>
              <a:t>. </a:t>
            </a:r>
            <a:r>
              <a:rPr lang="ru-RU" dirty="0" err="1"/>
              <a:t>М.Горького</a:t>
            </a:r>
            <a:r>
              <a:rPr lang="ru-RU" dirty="0"/>
              <a:t>, </a:t>
            </a:r>
            <a:endParaRPr lang="ru-RU" dirty="0" smtClean="0"/>
          </a:p>
          <a:p>
            <a:pPr algn="ctr"/>
            <a:r>
              <a:rPr lang="ru-RU" dirty="0" smtClean="0"/>
              <a:t>д</a:t>
            </a:r>
            <a:r>
              <a:rPr lang="ru-RU" dirty="0"/>
              <a:t>. 6А (БЦ «Новая Слобода»), </a:t>
            </a:r>
            <a:endParaRPr lang="ru-RU" dirty="0" smtClean="0"/>
          </a:p>
          <a:p>
            <a:pPr algn="ctr"/>
            <a:r>
              <a:rPr lang="ru-RU" dirty="0" smtClean="0"/>
              <a:t>офис </a:t>
            </a:r>
            <a:r>
              <a:rPr lang="ru-RU" dirty="0"/>
              <a:t>308. </a:t>
            </a:r>
            <a:endParaRPr lang="ru-RU" dirty="0" smtClean="0"/>
          </a:p>
          <a:p>
            <a:pPr algn="ctr"/>
            <a:r>
              <a:rPr lang="ru-RU" dirty="0" smtClean="0"/>
              <a:t>Телефон</a:t>
            </a:r>
            <a:r>
              <a:rPr lang="ru-RU" dirty="0"/>
              <a:t>: 88002506224. </a:t>
            </a:r>
            <a:endParaRPr lang="ru-RU" dirty="0" smtClean="0"/>
          </a:p>
          <a:p>
            <a:pPr algn="ctr"/>
            <a:r>
              <a:rPr lang="ru-RU" dirty="0" smtClean="0"/>
              <a:t>Электронная </a:t>
            </a:r>
            <a:r>
              <a:rPr lang="ru-RU" dirty="0"/>
              <a:t>почта: firpo@invest.pskov.ru </a:t>
            </a:r>
          </a:p>
        </p:txBody>
      </p:sp>
    </p:spTree>
    <p:extLst>
      <p:ext uri="{BB962C8B-B14F-4D97-AF65-F5344CB8AC3E}">
        <p14:creationId xmlns:p14="http://schemas.microsoft.com/office/powerpoint/2010/main" val="27276131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4364" y="387925"/>
            <a:ext cx="3932237" cy="1600200"/>
          </a:xfrm>
        </p:spPr>
        <p:txBody>
          <a:bodyPr>
            <a:normAutofit/>
          </a:bodyPr>
          <a:lstStyle/>
          <a:p>
            <a:r>
              <a:rPr lang="ru-RU" dirty="0" smtClean="0"/>
              <a:t>Сведения о свободных земельных участках и промышленных площадках</a:t>
            </a:r>
            <a:endParaRPr lang="ru-RU" dirty="0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8" r="2508"/>
          <a:stretch>
            <a:fillRect/>
          </a:stretch>
        </p:blipFill>
        <p:spPr>
          <a:xfrm>
            <a:off x="4656716" y="387926"/>
            <a:ext cx="3472873" cy="2623127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05680" y="2279072"/>
            <a:ext cx="3932236" cy="4177145"/>
          </a:xfrm>
        </p:spPr>
        <p:txBody>
          <a:bodyPr>
            <a:normAutofit fontScale="85000" lnSpcReduction="10000"/>
          </a:bodyPr>
          <a:lstStyle/>
          <a:p>
            <a:pPr algn="ctr"/>
            <a:r>
              <a:rPr lang="ru-RU" sz="2000" b="1" dirty="0"/>
              <a:t>Инвестиционная площадка расположена по адресу </a:t>
            </a:r>
            <a:r>
              <a:rPr lang="ru-RU" sz="2000" b="1" dirty="0" err="1"/>
              <a:t>г.Невель</a:t>
            </a:r>
            <a:r>
              <a:rPr lang="ru-RU" sz="2000" b="1" dirty="0"/>
              <a:t>, 2-ой </a:t>
            </a:r>
            <a:r>
              <a:rPr lang="ru-RU" sz="2000" b="1" dirty="0" err="1"/>
              <a:t>пер.Урицкого</a:t>
            </a:r>
            <a:r>
              <a:rPr lang="ru-RU" sz="2000" b="1" dirty="0"/>
              <a:t> </a:t>
            </a:r>
          </a:p>
          <a:p>
            <a:pPr algn="ctr"/>
            <a:r>
              <a:rPr lang="ru-RU" sz="2000" dirty="0"/>
              <a:t>Площадь 6,44 га</a:t>
            </a:r>
          </a:p>
          <a:p>
            <a:pPr algn="ctr"/>
            <a:r>
              <a:rPr lang="ru-RU" sz="2000" dirty="0"/>
              <a:t>На территории производственной площадки расположены производственные корпуса – 1,2 этажные кирпичные здания, имеется подключение к электроэнергии, водоснабжению, канализации</a:t>
            </a:r>
          </a:p>
          <a:p>
            <a:pPr algn="ctr"/>
            <a:r>
              <a:rPr lang="ru-RU" sz="2000" dirty="0"/>
              <a:t>Собственник - ООО «Невельская Заря», контактное лицо для связи </a:t>
            </a:r>
            <a:r>
              <a:rPr lang="ru-RU" sz="2000" dirty="0" err="1"/>
              <a:t>Грибалев</a:t>
            </a:r>
            <a:r>
              <a:rPr lang="ru-RU" sz="2000" dirty="0"/>
              <a:t> Геннадий Михайлович  телефон: (81151)2-25-69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6716" y="3365933"/>
            <a:ext cx="3472873" cy="272472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9818" y="387925"/>
            <a:ext cx="3195782" cy="262312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9819" y="3319751"/>
            <a:ext cx="3195782" cy="2770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65168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0335" y="300182"/>
            <a:ext cx="3630610" cy="1584036"/>
          </a:xfrm>
        </p:spPr>
        <p:txBody>
          <a:bodyPr>
            <a:noAutofit/>
          </a:bodyPr>
          <a:lstStyle/>
          <a:p>
            <a:r>
              <a:rPr lang="ru-RU" sz="2400" dirty="0"/>
              <a:t>Сведения о свободных земельных участках и промышленных площадках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3616" y="27710"/>
            <a:ext cx="2880158" cy="2326265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77956" y="2085108"/>
            <a:ext cx="3822989" cy="4204855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sz="1800" b="1" dirty="0"/>
              <a:t>Инвестиционная площадка расположена по адресу </a:t>
            </a:r>
            <a:r>
              <a:rPr lang="ru-RU" sz="1800" b="1" dirty="0" err="1"/>
              <a:t>г.Невель</a:t>
            </a:r>
            <a:r>
              <a:rPr lang="ru-RU" sz="1800" b="1" dirty="0"/>
              <a:t>, </a:t>
            </a:r>
            <a:r>
              <a:rPr lang="ru-RU" sz="1800" b="1" dirty="0" err="1"/>
              <a:t>ул.Войкова</a:t>
            </a:r>
            <a:r>
              <a:rPr lang="ru-RU" sz="1800" b="1" dirty="0"/>
              <a:t>, д.4 </a:t>
            </a:r>
          </a:p>
          <a:p>
            <a:pPr algn="ctr"/>
            <a:r>
              <a:rPr lang="ru-RU" sz="1800" dirty="0"/>
              <a:t>Площадь 3,97 га</a:t>
            </a:r>
          </a:p>
          <a:p>
            <a:pPr algn="ctr"/>
            <a:r>
              <a:rPr lang="ru-RU" sz="1800" dirty="0"/>
              <a:t>На территории производственной площадки расположены производственные корпуса – 1,2 этажные кирпичные здания, имеется подключение к электроэнергии, водоснабжению, канализации</a:t>
            </a:r>
          </a:p>
          <a:p>
            <a:pPr algn="ctr"/>
            <a:r>
              <a:rPr lang="ru-RU" sz="1800" dirty="0"/>
              <a:t>Собственник - ООО «Невельская Заря», контактное лицо для связи </a:t>
            </a:r>
            <a:r>
              <a:rPr lang="ru-RU" sz="1800" dirty="0" err="1"/>
              <a:t>Грибалев</a:t>
            </a:r>
            <a:r>
              <a:rPr lang="ru-RU" sz="1800" dirty="0"/>
              <a:t> Геннадий Михайлович  телефон: (81151)2-25-69</a:t>
            </a:r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5816" y="1759526"/>
            <a:ext cx="2974109" cy="232626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7468" y="3531613"/>
            <a:ext cx="2880158" cy="210589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2683" y="19627"/>
            <a:ext cx="2789382" cy="216130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002" y="4584558"/>
            <a:ext cx="2770909" cy="203661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6652" y="1651863"/>
            <a:ext cx="2291627" cy="182418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6111" y="4826721"/>
            <a:ext cx="2686123" cy="1979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85970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7279" y="473367"/>
            <a:ext cx="3806104" cy="1567869"/>
          </a:xfrm>
        </p:spPr>
        <p:txBody>
          <a:bodyPr>
            <a:noAutofit/>
          </a:bodyPr>
          <a:lstStyle/>
          <a:p>
            <a:r>
              <a:rPr lang="ru-RU" sz="2400" dirty="0"/>
              <a:t>Сведения о свободных земельных участках и промышленных площадках</a:t>
            </a: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217" y="334599"/>
            <a:ext cx="6770255" cy="2466259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7279" y="2227479"/>
            <a:ext cx="3806104" cy="4136375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ru-RU" sz="2000" b="1" dirty="0"/>
              <a:t>Инвестиционная площадка расположена по адресу </a:t>
            </a:r>
            <a:r>
              <a:rPr lang="ru-RU" sz="2000" b="1" dirty="0" err="1"/>
              <a:t>г.Невель</a:t>
            </a:r>
            <a:r>
              <a:rPr lang="ru-RU" sz="2000" b="1" dirty="0"/>
              <a:t>, </a:t>
            </a:r>
            <a:r>
              <a:rPr lang="ru-RU" sz="2000" b="1" dirty="0" err="1"/>
              <a:t>ул.Дорожная</a:t>
            </a:r>
            <a:r>
              <a:rPr lang="ru-RU" sz="2000" b="1" dirty="0"/>
              <a:t>, д.1 </a:t>
            </a:r>
          </a:p>
          <a:p>
            <a:pPr algn="ctr"/>
            <a:r>
              <a:rPr lang="ru-RU" sz="2000" dirty="0"/>
              <a:t>Площадь 1,8 га</a:t>
            </a:r>
          </a:p>
          <a:p>
            <a:pPr algn="ctr"/>
            <a:r>
              <a:rPr lang="ru-RU" sz="2000" dirty="0"/>
              <a:t>Есть возможность подключения к электроэнергии, водоснабжению</a:t>
            </a:r>
          </a:p>
          <a:p>
            <a:pPr algn="ctr"/>
            <a:r>
              <a:rPr lang="ru-RU" sz="2000" dirty="0"/>
              <a:t>Собственник – МО «Невельский район», контактное лицо для связи Комитет по    </a:t>
            </a:r>
          </a:p>
          <a:p>
            <a:pPr algn="ctr"/>
            <a:r>
              <a:rPr lang="ru-RU" sz="2000" dirty="0"/>
              <a:t>управлению муниципальным имуществом телефон</a:t>
            </a:r>
            <a:r>
              <a:rPr lang="ru-RU" sz="2000" dirty="0" smtClean="0"/>
              <a:t>:</a:t>
            </a:r>
          </a:p>
          <a:p>
            <a:pPr algn="ctr"/>
            <a:r>
              <a:rPr lang="ru-RU" sz="2000" dirty="0" smtClean="0"/>
              <a:t> </a:t>
            </a:r>
            <a:r>
              <a:rPr lang="ru-RU" sz="2000" dirty="0"/>
              <a:t>(81151)2-15-10, 2-15-14</a:t>
            </a:r>
          </a:p>
          <a:p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9164" y="3649157"/>
            <a:ext cx="4682836" cy="208741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217" y="3251200"/>
            <a:ext cx="3454401" cy="3112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1295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8002" y="457200"/>
            <a:ext cx="3749963" cy="1600200"/>
          </a:xfrm>
        </p:spPr>
        <p:txBody>
          <a:bodyPr>
            <a:normAutofit/>
          </a:bodyPr>
          <a:lstStyle/>
          <a:p>
            <a:r>
              <a:rPr lang="ru-RU" sz="2400" dirty="0"/>
              <a:t>Сведения о свободных земельных участках и промышленных площадках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2643" y="184582"/>
            <a:ext cx="3905394" cy="2383127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8001" y="2057399"/>
            <a:ext cx="3749964" cy="4214091"/>
          </a:xfrm>
        </p:spPr>
        <p:txBody>
          <a:bodyPr>
            <a:normAutofit fontScale="85000" lnSpcReduction="10000"/>
          </a:bodyPr>
          <a:lstStyle/>
          <a:p>
            <a:pPr algn="ctr"/>
            <a:endParaRPr lang="ru-RU" sz="2000" b="1" dirty="0" smtClean="0"/>
          </a:p>
          <a:p>
            <a:pPr algn="ctr"/>
            <a:r>
              <a:rPr lang="ru-RU" sz="2000" b="1" dirty="0" smtClean="0"/>
              <a:t>Инвестиционная </a:t>
            </a:r>
            <a:r>
              <a:rPr lang="ru-RU" sz="2000" b="1" dirty="0"/>
              <a:t>площадка расположена по адресу Невельский район, </a:t>
            </a:r>
            <a:r>
              <a:rPr lang="ru-RU" sz="2000" b="1" dirty="0" err="1"/>
              <a:t>д.Казенные</a:t>
            </a:r>
            <a:r>
              <a:rPr lang="ru-RU" sz="2000" b="1" dirty="0"/>
              <a:t> Лешни</a:t>
            </a:r>
          </a:p>
          <a:p>
            <a:pPr algn="ctr"/>
            <a:r>
              <a:rPr lang="ru-RU" sz="2000" dirty="0"/>
              <a:t>Площадь 4,5 га</a:t>
            </a:r>
          </a:p>
          <a:p>
            <a:pPr algn="ctr"/>
            <a:r>
              <a:rPr lang="ru-RU" sz="2000" dirty="0"/>
              <a:t>На территории турбазы расположены деревянные гостевые домики, баня. Турбаза рассчитана на 34 места.</a:t>
            </a:r>
          </a:p>
          <a:p>
            <a:pPr algn="ctr"/>
            <a:r>
              <a:rPr lang="ru-RU" sz="2000" dirty="0"/>
              <a:t>Собственник - ООО «Невельская Заря», контактное лицо для связи </a:t>
            </a:r>
            <a:r>
              <a:rPr lang="ru-RU" sz="2000" dirty="0" err="1"/>
              <a:t>Грибалев</a:t>
            </a:r>
            <a:r>
              <a:rPr lang="ru-RU" sz="2000" dirty="0"/>
              <a:t> Геннадий Михайлович  телефон: (81151)2-25-69</a:t>
            </a:r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3443" y="806523"/>
            <a:ext cx="4275283" cy="275474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7165" y="2567709"/>
            <a:ext cx="3547478" cy="234603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8944" y="4426172"/>
            <a:ext cx="3269093" cy="215438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9141" y="4230802"/>
            <a:ext cx="3725717" cy="2349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41443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254758"/>
            <a:ext cx="8596668" cy="755176"/>
          </a:xfrm>
        </p:spPr>
        <p:txBody>
          <a:bodyPr/>
          <a:lstStyle/>
          <a:p>
            <a:r>
              <a:rPr lang="ru-RU" dirty="0" smtClean="0"/>
              <a:t>Контактная информация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187355"/>
            <a:ext cx="8794212" cy="5848066"/>
          </a:xfrm>
        </p:spPr>
        <p:txBody>
          <a:bodyPr>
            <a:normAutofit fontScale="85000" lnSpcReduction="20000"/>
          </a:bodyPr>
          <a:lstStyle/>
          <a:p>
            <a:r>
              <a:rPr lang="ru-RU" dirty="0"/>
              <a:t>КОМИТЕТ ПО ЭКОНОМИЧЕСКОМУ РАЗВИТИЮ И ИНВЕСТИЦИОННОЙ ПОЛИТИКЕ ПСКОВСКОЙ </a:t>
            </a:r>
            <a:r>
              <a:rPr lang="ru-RU" dirty="0" smtClean="0"/>
              <a:t>ОБЛАСТИ  </a:t>
            </a:r>
          </a:p>
          <a:p>
            <a:pPr marL="0" indent="0">
              <a:buNone/>
            </a:pPr>
            <a:r>
              <a:rPr lang="ru-RU" dirty="0"/>
              <a:t>         </a:t>
            </a:r>
            <a:r>
              <a:rPr lang="ru-RU" dirty="0" smtClean="0"/>
              <a:t>180001,  </a:t>
            </a:r>
            <a:r>
              <a:rPr lang="ru-RU" dirty="0"/>
              <a:t>г. Псков, ул. Некрасова </a:t>
            </a:r>
            <a:r>
              <a:rPr lang="ru-RU" dirty="0" smtClean="0"/>
              <a:t>23 (флигель</a:t>
            </a:r>
            <a:r>
              <a:rPr lang="ru-RU" dirty="0"/>
              <a:t>)</a:t>
            </a:r>
            <a:endParaRPr lang="ru-RU" dirty="0" smtClean="0"/>
          </a:p>
          <a:p>
            <a:pPr marL="0" indent="0">
              <a:buNone/>
            </a:pPr>
            <a:r>
              <a:rPr lang="ru-RU" dirty="0"/>
              <a:t>          </a:t>
            </a:r>
            <a:r>
              <a:rPr lang="ru-RU" dirty="0" smtClean="0"/>
              <a:t>Тел.: 8(8112) </a:t>
            </a:r>
            <a:r>
              <a:rPr lang="ru-RU" dirty="0"/>
              <a:t>29-97-29 доб. 100, </a:t>
            </a:r>
            <a:r>
              <a:rPr lang="ru-RU" dirty="0" smtClean="0"/>
              <a:t>29-98-91;</a:t>
            </a:r>
            <a:r>
              <a:rPr lang="en-US" dirty="0"/>
              <a:t> </a:t>
            </a:r>
            <a:endParaRPr lang="en-US" dirty="0" smtClean="0"/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     e-mail</a:t>
            </a:r>
            <a:r>
              <a:rPr lang="en-US" dirty="0"/>
              <a:t>:</a:t>
            </a:r>
            <a:r>
              <a:rPr lang="ru-RU" dirty="0" smtClean="0"/>
              <a:t> </a:t>
            </a:r>
            <a:r>
              <a:rPr lang="ru-RU" dirty="0" smtClean="0">
                <a:hlinkClick r:id="rId2"/>
              </a:rPr>
              <a:t>economic@pskov.ru</a:t>
            </a:r>
            <a:r>
              <a:rPr lang="ru-RU" dirty="0" smtClean="0"/>
              <a:t>;  </a:t>
            </a:r>
            <a:r>
              <a:rPr lang="ru-RU" dirty="0" smtClean="0">
                <a:hlinkClick r:id="rId3"/>
              </a:rPr>
              <a:t>info@economics.pskov.ru</a:t>
            </a:r>
            <a:r>
              <a:rPr lang="ru-RU" dirty="0" smtClean="0"/>
              <a:t>   </a:t>
            </a:r>
          </a:p>
          <a:p>
            <a:r>
              <a:rPr lang="ru-RU" dirty="0"/>
              <a:t>Фонд инвестиционного развития Псковской области:</a:t>
            </a:r>
          </a:p>
          <a:p>
            <a:pPr marL="0" indent="0">
              <a:buNone/>
            </a:pPr>
            <a:r>
              <a:rPr lang="ru-RU" dirty="0" smtClean="0"/>
              <a:t>           180007</a:t>
            </a:r>
            <a:r>
              <a:rPr lang="ru-RU" dirty="0"/>
              <a:t>, г. Псков, ул. Максима Горького, д. 6А (БЦ "Новая Слобода"), офис 308</a:t>
            </a:r>
          </a:p>
          <a:p>
            <a:pPr marL="0" indent="0">
              <a:buNone/>
            </a:pPr>
            <a:r>
              <a:rPr lang="ru-RU" dirty="0" smtClean="0"/>
              <a:t>            Единый </a:t>
            </a:r>
            <a:r>
              <a:rPr lang="ru-RU" dirty="0"/>
              <a:t>многоканальный телефон: 8-800-250-62-24</a:t>
            </a:r>
          </a:p>
          <a:p>
            <a:pPr marL="0" indent="0">
              <a:buNone/>
            </a:pPr>
            <a:r>
              <a:rPr lang="ru-RU" dirty="0" smtClean="0"/>
              <a:t>            E-</a:t>
            </a:r>
            <a:r>
              <a:rPr lang="ru-RU" dirty="0" err="1" smtClean="0"/>
              <a:t>mail</a:t>
            </a:r>
            <a:r>
              <a:rPr lang="ru-RU" dirty="0"/>
              <a:t>: </a:t>
            </a:r>
            <a:r>
              <a:rPr lang="ru-RU" dirty="0" smtClean="0">
                <a:hlinkClick r:id="rId4"/>
              </a:rPr>
              <a:t>firpo@invest.pskov.ru</a:t>
            </a:r>
            <a:r>
              <a:rPr lang="ru-RU" dirty="0" smtClean="0"/>
              <a:t> </a:t>
            </a:r>
            <a:endParaRPr lang="ru-RU" dirty="0"/>
          </a:p>
          <a:p>
            <a:r>
              <a:rPr lang="ru-RU" dirty="0" smtClean="0"/>
              <a:t>Администрация Невельского района</a:t>
            </a:r>
            <a:r>
              <a:rPr lang="ru-RU" dirty="0"/>
              <a:t>, </a:t>
            </a:r>
            <a:endParaRPr lang="en-US" dirty="0" smtClean="0"/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</a:t>
            </a:r>
            <a:r>
              <a:rPr lang="ru-RU" dirty="0" smtClean="0"/>
              <a:t>      182500</a:t>
            </a:r>
            <a:r>
              <a:rPr lang="ru-RU" dirty="0"/>
              <a:t>, Псковская область, </a:t>
            </a:r>
            <a:r>
              <a:rPr lang="ru-RU" dirty="0" err="1"/>
              <a:t>г.Невель</a:t>
            </a:r>
            <a:r>
              <a:rPr lang="ru-RU" dirty="0"/>
              <a:t>, </a:t>
            </a:r>
            <a:r>
              <a:rPr lang="ru-RU" dirty="0" err="1"/>
              <a:t>пл.К.Маркса</a:t>
            </a:r>
            <a:r>
              <a:rPr lang="ru-RU" dirty="0"/>
              <a:t>, д.1</a:t>
            </a:r>
          </a:p>
          <a:p>
            <a:pPr marL="0" indent="0">
              <a:buNone/>
            </a:pPr>
            <a:r>
              <a:rPr lang="en-US" dirty="0" smtClean="0"/>
              <a:t>     </a:t>
            </a:r>
            <a:r>
              <a:rPr lang="ru-RU" dirty="0" smtClean="0"/>
              <a:t>      </a:t>
            </a:r>
            <a:r>
              <a:rPr lang="en-US" dirty="0" smtClean="0"/>
              <a:t> e-mail:</a:t>
            </a:r>
            <a:r>
              <a:rPr lang="ru-RU" dirty="0" smtClean="0"/>
              <a:t> </a:t>
            </a:r>
            <a:r>
              <a:rPr lang="en-US" dirty="0" smtClean="0">
                <a:hlinkClick r:id="rId5"/>
              </a:rPr>
              <a:t>nevel@reg60.ru</a:t>
            </a:r>
            <a:r>
              <a:rPr lang="en-US" dirty="0" smtClean="0"/>
              <a:t> </a:t>
            </a:r>
          </a:p>
          <a:p>
            <a:r>
              <a:rPr lang="ru-RU" dirty="0" smtClean="0"/>
              <a:t>Сафронова Елена Григорьевна, заместитель Главы администрации района по экономике; 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  тел. 8(81151) 2-17-73;  </a:t>
            </a:r>
            <a:r>
              <a:rPr lang="en-US" dirty="0" smtClean="0"/>
              <a:t>e-mail</a:t>
            </a:r>
            <a:r>
              <a:rPr lang="ru-RU" dirty="0" smtClean="0"/>
              <a:t>: </a:t>
            </a:r>
            <a:r>
              <a:rPr lang="en-US" dirty="0" smtClean="0">
                <a:hlinkClick r:id="rId6"/>
              </a:rPr>
              <a:t>eg.safronova@nevel.reg60.ru</a:t>
            </a:r>
            <a:r>
              <a:rPr lang="ru-RU" dirty="0" smtClean="0"/>
              <a:t> </a:t>
            </a:r>
          </a:p>
          <a:p>
            <a:r>
              <a:rPr lang="ru-RU" dirty="0" err="1" smtClean="0"/>
              <a:t>Тихоненок</a:t>
            </a:r>
            <a:r>
              <a:rPr lang="ru-RU" dirty="0" smtClean="0"/>
              <a:t> Ольга Викторовна, председатель комитета по экономике Администрации Невельского района;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   тел.: (81151) 2-32-26; </a:t>
            </a:r>
            <a:r>
              <a:rPr lang="en-US" dirty="0"/>
              <a:t>e-mail</a:t>
            </a:r>
            <a:r>
              <a:rPr lang="en-US" dirty="0" smtClean="0"/>
              <a:t>:</a:t>
            </a:r>
            <a:r>
              <a:rPr lang="ru-RU" dirty="0" smtClean="0"/>
              <a:t> </a:t>
            </a:r>
            <a:r>
              <a:rPr lang="en-US" dirty="0" smtClean="0">
                <a:hlinkClick r:id="rId7"/>
              </a:rPr>
              <a:t>ekonom@nevel.reg60.ru</a:t>
            </a:r>
            <a:r>
              <a:rPr lang="en-US" dirty="0" smtClean="0"/>
              <a:t> </a:t>
            </a: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182181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Общая характеристика Невельского муниципального округа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08000" y="2035015"/>
            <a:ext cx="896851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Невельский </a:t>
            </a:r>
            <a:r>
              <a:rPr lang="ru-RU" dirty="0" smtClean="0"/>
              <a:t>муниципальный округ </a:t>
            </a:r>
            <a:r>
              <a:rPr lang="ru-RU" dirty="0"/>
              <a:t>расположен на юге Псковской области и занимает территорию 2,7 </a:t>
            </a:r>
            <a:r>
              <a:rPr lang="ru-RU" dirty="0" err="1"/>
              <a:t>тыс.кв.км</a:t>
            </a:r>
            <a:r>
              <a:rPr lang="ru-RU" dirty="0"/>
              <a:t>, что составляет 4,9% от площади Псковской области. Наибольшая протяженность с севера на юг 63 км, с запада на восток 75 км. На северо-западе он граничит с </a:t>
            </a:r>
            <a:r>
              <a:rPr lang="ru-RU" dirty="0" err="1"/>
              <a:t>Пустошкинским</a:t>
            </a:r>
            <a:r>
              <a:rPr lang="ru-RU" dirty="0"/>
              <a:t> и </a:t>
            </a:r>
            <a:r>
              <a:rPr lang="ru-RU" dirty="0" err="1"/>
              <a:t>Себежским</a:t>
            </a:r>
            <a:r>
              <a:rPr lang="ru-RU" dirty="0"/>
              <a:t> районами, на юго-востоке с </a:t>
            </a:r>
            <a:r>
              <a:rPr lang="ru-RU" dirty="0" err="1"/>
              <a:t>Усвятским</a:t>
            </a:r>
            <a:r>
              <a:rPr lang="ru-RU" dirty="0"/>
              <a:t> районом, на юге с </a:t>
            </a:r>
            <a:r>
              <a:rPr lang="ru-RU" dirty="0" smtClean="0"/>
              <a:t>Республикой Беларусь.</a:t>
            </a:r>
            <a:endParaRPr lang="ru-RU" dirty="0"/>
          </a:p>
          <a:p>
            <a:pPr algn="ctr"/>
            <a:r>
              <a:rPr lang="ru-RU" dirty="0"/>
              <a:t>Административный центр </a:t>
            </a:r>
            <a:r>
              <a:rPr lang="ru-RU" dirty="0" smtClean="0"/>
              <a:t>округа </a:t>
            </a:r>
            <a:r>
              <a:rPr lang="ru-RU" dirty="0"/>
              <a:t>— г. Невель, находится в 250 км от областного центра — г. Пскова, в 18 км от границы с Белоруссией. Протяженность границы с Белоруссией — около 160 км. </a:t>
            </a:r>
            <a:r>
              <a:rPr lang="ru-RU" dirty="0" smtClean="0"/>
              <a:t>Территория округа </a:t>
            </a:r>
            <a:r>
              <a:rPr lang="ru-RU" dirty="0"/>
              <a:t>пересекается железными дорогами в двух направлениях: с севера на юг (Санкт-Петербург-Киев) и с северо-востока на юго-запад (Великие Луки-Полоцк). Инвестиционную привлекательность Невельского </a:t>
            </a:r>
            <a:r>
              <a:rPr lang="ru-RU" dirty="0" smtClean="0"/>
              <a:t>муниципального округа </a:t>
            </a:r>
            <a:r>
              <a:rPr lang="ru-RU" dirty="0"/>
              <a:t>образуют: выгодное географическое положение (озера, реки, лес, федеральная автотрасса СПб-Киев, железнодорожное сообщение), приграничное расположение, наличие образовательного учреждения, подготавливающего квалифицированные рабочие кадры.</a:t>
            </a:r>
          </a:p>
        </p:txBody>
      </p:sp>
    </p:spTree>
    <p:extLst>
      <p:ext uri="{BB962C8B-B14F-4D97-AF65-F5344CB8AC3E}">
        <p14:creationId xmlns:p14="http://schemas.microsoft.com/office/powerpoint/2010/main" val="34844277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Основные социально-экономические показатели Невельского муниципального округа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Площадь Невельского муниципального округа – 2 689,89 </a:t>
            </a:r>
            <a:r>
              <a:rPr lang="ru-RU" dirty="0" err="1" smtClean="0"/>
              <a:t>кв.км</a:t>
            </a:r>
            <a:r>
              <a:rPr lang="ru-RU" dirty="0" smtClean="0"/>
              <a:t>;</a:t>
            </a:r>
          </a:p>
          <a:p>
            <a:r>
              <a:rPr lang="ru-RU" dirty="0" smtClean="0"/>
              <a:t>Численность населения на 01.01.2023 – 20 868 чел., в </a:t>
            </a:r>
            <a:r>
              <a:rPr lang="ru-RU" dirty="0" err="1" smtClean="0"/>
              <a:t>т.ч</a:t>
            </a:r>
            <a:r>
              <a:rPr lang="ru-RU" dirty="0" smtClean="0"/>
              <a:t>. в </a:t>
            </a:r>
            <a:r>
              <a:rPr lang="ru-RU" dirty="0" err="1" smtClean="0"/>
              <a:t>г.Невель</a:t>
            </a:r>
            <a:r>
              <a:rPr lang="ru-RU" dirty="0" smtClean="0"/>
              <a:t> – 13 534 чел.;</a:t>
            </a:r>
          </a:p>
          <a:p>
            <a:r>
              <a:rPr lang="ru-RU" dirty="0" smtClean="0"/>
              <a:t>Среднемесячная заработная плата работников организаций (кроме субъектов малого и среднего предпринимательства) за 2022 год – 34 300,8 руб.</a:t>
            </a:r>
          </a:p>
          <a:p>
            <a:r>
              <a:rPr lang="ru-RU" dirty="0" smtClean="0"/>
              <a:t> Численность официально зарегистрированных безработных (на конец 2022 года -  59 чел.;</a:t>
            </a:r>
          </a:p>
          <a:p>
            <a:r>
              <a:rPr lang="ru-RU" dirty="0" smtClean="0"/>
              <a:t>Инвестиции в основной капитал, осуществляемые организациями, находящимися на территории муниципального округа (без субъектов малого предпринимательства) в 2022 году – 73 300,0  </a:t>
            </a:r>
            <a:r>
              <a:rPr lang="ru-RU" dirty="0" err="1" smtClean="0"/>
              <a:t>тыс.руб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93652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Транспортная доступность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533236"/>
            <a:ext cx="8596668" cy="4922981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В </a:t>
            </a:r>
            <a:r>
              <a:rPr lang="ru-RU" dirty="0" err="1" smtClean="0">
                <a:solidFill>
                  <a:schemeClr val="tx1"/>
                </a:solidFill>
              </a:rPr>
              <a:t>г.Невель</a:t>
            </a:r>
            <a:r>
              <a:rPr lang="ru-RU" dirty="0" smtClean="0">
                <a:solidFill>
                  <a:schemeClr val="tx1"/>
                </a:solidFill>
              </a:rPr>
              <a:t> находятся две железнодорожные станции Невель-1 и Невель-2 соответственно Полоцкого и Витебского направления Октябрьской железной дороги;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По состоянию на 1 января 2023 года общая протяженность дорог общего пользования по территории Невельского муниципального округа составляет 1595,374 км, в том числе: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протяженность дорог местного значения – 1127,724 км. (152,764 км. – в асфальте, 356,382 км. – в ином твердом исполнении (включая дорожную одежду переходного типа (щебень)), 618,578 км. – грунтовых дорог);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протяженность дорог регионального и межмуниципального значения – 386,816 км. (204,275 км. – в асфальте, 179,241 км. – в ином твердом исполнении (включая дорожную одежду переходного типа (щебень)), 3,3 км. – грунтовых дорог);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протяженность дорог федерального значения – 80,834 км, в </a:t>
            </a:r>
            <a:r>
              <a:rPr lang="ru-RU" dirty="0" err="1" smtClean="0">
                <a:solidFill>
                  <a:schemeClr val="tx1"/>
                </a:solidFill>
              </a:rPr>
              <a:t>т.ч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Р-23 «Санкт-Петербург – Псков - Пустошка - Невель – граница с Республикой Беларусь» (является частью европейского маршрута E 95)  - 53,0 км;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А-122 «А-114 — Устюжна — Крестцы — Яжелбицы — Великие Луки — Невель» - 27,8 км.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109987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Основные виды деятельности организаций, расположенных на территории Невельского муниципального округа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0346" y="2306336"/>
            <a:ext cx="9617363" cy="4110771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</a:rPr>
              <a:t>На территории Невельской сельской агломерации по состоянию на 01.01.2023 года по данным статистики числилось 175 организаций, в </a:t>
            </a:r>
            <a:r>
              <a:rPr lang="ru-RU" dirty="0" err="1" smtClean="0">
                <a:solidFill>
                  <a:schemeClr val="tx1"/>
                </a:solidFill>
              </a:rPr>
              <a:t>т.ч</a:t>
            </a:r>
            <a:r>
              <a:rPr lang="ru-RU" dirty="0" smtClean="0">
                <a:solidFill>
                  <a:schemeClr val="tx1"/>
                </a:solidFill>
              </a:rPr>
              <a:t>. по основным видам деятельности: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23 организации – в сфере торговле оптовой и розничной; ремонт автотранспортных средств и мотоциклов;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21 организация – обрабатывающие производства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18 организаций – государственное управление и обеспечение военной безопасности; социальное обеспечение;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14 организаций – транспортировка и хранение;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13 организаций – строительство;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13 организаций – сельское, лесной хозяйство, охота, рыболовство и рыбоводство;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12 организаций – образование.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</a:rPr>
              <a:t>В Едином реестре субъектов малого и среднего предпринимательства по состоянию на 10.09.2023 числится 437 субъектов МСП, из них: 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86 – юридических лица; 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351 индивидуальных предпринимателя.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</a:rPr>
              <a:t>Количество </a:t>
            </a:r>
            <a:r>
              <a:rPr lang="ru-RU" dirty="0" err="1" smtClean="0">
                <a:solidFill>
                  <a:schemeClr val="tx1"/>
                </a:solidFill>
              </a:rPr>
              <a:t>самозанятых</a:t>
            </a:r>
            <a:r>
              <a:rPr lang="ru-RU" dirty="0" smtClean="0">
                <a:solidFill>
                  <a:schemeClr val="tx1"/>
                </a:solidFill>
              </a:rPr>
              <a:t> – более 407 человек. 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47062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080" y="189635"/>
            <a:ext cx="10515600" cy="63719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800" b="1" dirty="0" smtClean="0"/>
              <a:t>Текущее состояние и перспективы развития крупных промышленных предприятий Невельского муниципального  округа Псковской области</a:t>
            </a:r>
            <a:endParaRPr lang="ru-RU" sz="1800" b="1" dirty="0"/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8467901"/>
              </p:ext>
            </p:extLst>
          </p:nvPr>
        </p:nvGraphicFramePr>
        <p:xfrm>
          <a:off x="246184" y="922213"/>
          <a:ext cx="11667392" cy="58300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30456">
                  <a:extLst>
                    <a:ext uri="{9D8B030D-6E8A-4147-A177-3AD203B41FA5}">
                      <a16:colId xmlns:a16="http://schemas.microsoft.com/office/drawing/2014/main" val="1033888236"/>
                    </a:ext>
                  </a:extLst>
                </a:gridCol>
                <a:gridCol w="1252022">
                  <a:extLst>
                    <a:ext uri="{9D8B030D-6E8A-4147-A177-3AD203B41FA5}">
                      <a16:colId xmlns:a16="http://schemas.microsoft.com/office/drawing/2014/main" val="288275577"/>
                    </a:ext>
                  </a:extLst>
                </a:gridCol>
                <a:gridCol w="1487911">
                  <a:extLst>
                    <a:ext uri="{9D8B030D-6E8A-4147-A177-3AD203B41FA5}">
                      <a16:colId xmlns:a16="http://schemas.microsoft.com/office/drawing/2014/main" val="1918391656"/>
                    </a:ext>
                  </a:extLst>
                </a:gridCol>
                <a:gridCol w="880045">
                  <a:extLst>
                    <a:ext uri="{9D8B030D-6E8A-4147-A177-3AD203B41FA5}">
                      <a16:colId xmlns:a16="http://schemas.microsoft.com/office/drawing/2014/main" val="109789925"/>
                    </a:ext>
                  </a:extLst>
                </a:gridCol>
                <a:gridCol w="1850816">
                  <a:extLst>
                    <a:ext uri="{9D8B030D-6E8A-4147-A177-3AD203B41FA5}">
                      <a16:colId xmlns:a16="http://schemas.microsoft.com/office/drawing/2014/main" val="1446948157"/>
                    </a:ext>
                  </a:extLst>
                </a:gridCol>
                <a:gridCol w="1506056">
                  <a:extLst>
                    <a:ext uri="{9D8B030D-6E8A-4147-A177-3AD203B41FA5}">
                      <a16:colId xmlns:a16="http://schemas.microsoft.com/office/drawing/2014/main" val="938075781"/>
                    </a:ext>
                  </a:extLst>
                </a:gridCol>
                <a:gridCol w="1760086">
                  <a:extLst>
                    <a:ext uri="{9D8B030D-6E8A-4147-A177-3AD203B41FA5}">
                      <a16:colId xmlns:a16="http://schemas.microsoft.com/office/drawing/2014/main" val="81949637"/>
                    </a:ext>
                  </a:extLst>
                </a:gridCol>
              </a:tblGrid>
              <a:tr h="81213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Наименование, местонахождение субъекта экономической деятельности, контактные данные (телефон, факс, </a:t>
                      </a: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</a:t>
                      </a: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mail</a:t>
                      </a: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)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Среднесписоч ная числен ность работников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январь-июнь 2023 г.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Виды деятельности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Объем продукции, млн. руб. (за январь-июнь 2023г.)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Ассортимент выпускаемой продукции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r>
                        <a:rPr lang="ru-RU" sz="900" b="0" i="0">
                          <a:effectLst/>
                          <a:latin typeface="Times New Roman" panose="02020603050405020304" pitchFamily="18" charset="0"/>
                        </a:rPr>
                        <a:t>Рынки сбыта</a:t>
                      </a:r>
                      <a:endParaRPr lang="ru-RU" sz="1000" b="1" i="1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r>
                        <a:rPr lang="ru-RU" sz="900" b="0" kern="1600">
                          <a:effectLst/>
                          <a:latin typeface="Times New Roman" panose="02020603050405020304" pitchFamily="18" charset="0"/>
                        </a:rPr>
                        <a:t>Перспективы развития предприятия</a:t>
                      </a:r>
                      <a:endParaRPr lang="ru-RU" sz="1000" b="1" kern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13474318"/>
                  </a:ext>
                </a:extLst>
              </a:tr>
              <a:tr h="57888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АО «Невельское швейное объединение»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г.Невель</a:t>
                      </a: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, </a:t>
                      </a:r>
                      <a:r>
                        <a:rPr lang="ru-RU" sz="9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ул</a:t>
                      </a: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. </a:t>
                      </a:r>
                      <a:r>
                        <a:rPr lang="ru-RU" sz="9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М.Маметовой</a:t>
                      </a: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, д. 12 тел. (81151)2-13-20 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info</a:t>
                      </a: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@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z</a:t>
                      </a: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а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onsh</a:t>
                      </a: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о.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ru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153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Пошив детской, подростковой и взрослой одежды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52,2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Верхняя одежда женская, детская, мужская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РФ и страны СНГ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Модернизация оборудования, увеличение рабочих мест, повышение з/пл., увеличение объемов производства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15836678"/>
                  </a:ext>
                </a:extLst>
              </a:tr>
              <a:tr h="45027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ООО «</a:t>
                      </a:r>
                      <a:r>
                        <a:rPr lang="ru-RU" sz="9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Сомер</a:t>
                      </a: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», 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г.Невель</a:t>
                      </a: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, ул. Войкова, д.4, 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тел. 89116901830 </a:t>
                      </a:r>
                      <a:r>
                        <a:rPr lang="ru-RU" sz="9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dubtsova</a:t>
                      </a: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.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olya</a:t>
                      </a: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@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mail</a:t>
                      </a: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.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ru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Пошив швейных изделий 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8,7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Верхняя одежда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Пошив изделий из давальческого сырья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Сохранение объемов производства и рабочих мест 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70700175"/>
                  </a:ext>
                </a:extLst>
              </a:tr>
              <a:tr h="32162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ИП </a:t>
                      </a:r>
                      <a:r>
                        <a:rPr lang="ru-RU" sz="9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Дубцов</a:t>
                      </a: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С.А. 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г Невель, ул. Войкова, д.4, </a:t>
                      </a:r>
                      <a:r>
                        <a:rPr lang="ru-RU" sz="9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тел</a:t>
                      </a: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. 89116901830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13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Пошив швейных изделий 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4,6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Спецодежда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Пошив изделий из давальческого сырья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Сохранение объема производства 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15303797"/>
                  </a:ext>
                </a:extLst>
              </a:tr>
              <a:tr h="40606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ООО «Рубин»,  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г.Невель</a:t>
                      </a: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, </a:t>
                      </a:r>
                      <a:r>
                        <a:rPr lang="ru-RU" sz="9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ул.Энгельса</a:t>
                      </a: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, д.15, 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тел. (81151)2-54-32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53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Производство обуви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8,1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Производство мужской и женской обуви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Москва, Невель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Сохранение объемов производства и рабочих мест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08080798"/>
                  </a:ext>
                </a:extLst>
              </a:tr>
              <a:tr h="32562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ООО «</a:t>
                      </a:r>
                      <a:r>
                        <a:rPr lang="ru-RU" sz="9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Соренто</a:t>
                      </a: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» 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г.Невель</a:t>
                      </a: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, </a:t>
                      </a:r>
                      <a:r>
                        <a:rPr lang="ru-RU" sz="9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ул.Энгельса</a:t>
                      </a: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, </a:t>
                      </a:r>
                      <a:r>
                        <a:rPr lang="ru-RU" sz="9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д.15, тел</a:t>
                      </a: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. (81151)2-54-33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42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Производство обуви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112,8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Производство мужской и женской обуви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Московская область, Калуга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Сохранение объемов производства и рабочих мест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94748167"/>
                  </a:ext>
                </a:extLst>
              </a:tr>
              <a:tr h="29750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ООО «Заря», 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г.Невель</a:t>
                      </a: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, ул. Войкова, д.4. </a:t>
                      </a:r>
                      <a:r>
                        <a:rPr lang="ru-RU" sz="9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тел</a:t>
                      </a: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. (81151)2-22-49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46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Производство метало-конструкций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11,7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Металлоизделия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 пределах Российской Федерации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Увеличение ассортимента выпускаемых изделий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62973277"/>
                  </a:ext>
                </a:extLst>
              </a:tr>
              <a:tr h="3055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ООО «Новая Заря»,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ru-RU" sz="9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г.Невель</a:t>
                      </a: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, ул. Войкова, д.4. </a:t>
                      </a:r>
                      <a:r>
                        <a:rPr lang="ru-RU" sz="9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тел</a:t>
                      </a: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. (8 81151)2-22-49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Производство деревянной тары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3,2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Тара деревянная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 пределах Российской Федерации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Увеличение ассортимента выпускаемых изделий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91593332"/>
                  </a:ext>
                </a:extLst>
              </a:tr>
              <a:tr h="53871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МУП «Невельские теплосети»,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ru-RU" sz="9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г.Невель</a:t>
                      </a: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, ул. Ломоносова, д.43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тел. (81151)2-25-75, факс 2-13-87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161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Теплоснабжение, горячее и холодное водоснабжение, водоотведение, услуги бани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55,2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Теплоснабжение, горячее теплоснабжение, холодное водоснабжение, водоотведение, услуги бань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г.Невель, Невельский район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Стабильное и бесперебойное снабжение ресурсами потребителей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85653152"/>
                  </a:ext>
                </a:extLst>
              </a:tr>
              <a:tr h="53578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ОПП ОАО «Лужский абразивный завод» 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г.Невель, 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ул.Льнозаводская, д.5,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тел. (81151)2-74-47; 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Производство абразивного инструмента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259,0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Абразивный инструмент на бакелитовой связке, армированный стеклосеткой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Через головное предприятие в пределах РФ, ближнее и дальнее зарубежье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Увеличение объемов производства не предполагается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53571090"/>
                  </a:ext>
                </a:extLst>
              </a:tr>
              <a:tr h="55293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Сельское потребительское общество «Усть-Долыское» (СельПО)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Псковская область, Невельский район, д.Усть-Долыссы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Тел.(81151)2-17-10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49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Производство хлебобулочных изделий, Производство безалкогольных напитков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29,0 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Хлебобулочные изделия, сухари, лимонад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Невельский район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Удержание уровня развития, сохранение численности работников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91311623"/>
                  </a:ext>
                </a:extLst>
              </a:tr>
              <a:tr h="67677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ООО «ЕТ-Композит»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г. Невель, ул. Войкова, д.4, литера Б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тел. (</a:t>
                      </a:r>
                      <a:r>
                        <a:rPr lang="ru-RU" sz="9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81151)2-32-01 </a:t>
                      </a:r>
                      <a:r>
                        <a:rPr lang="en-US" sz="9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et</a:t>
                      </a: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comp</a:t>
                      </a: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@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list</a:t>
                      </a: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.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ru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27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Производство прочих текстильных изделий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59,7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Ткани с покрытием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РФ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РБ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Казахстан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Сохранение достигнутых объемов и численности работников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289129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620389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572656"/>
            <a:ext cx="10515600" cy="969818"/>
          </a:xfrm>
        </p:spPr>
        <p:txBody>
          <a:bodyPr>
            <a:normAutofit/>
          </a:bodyPr>
          <a:lstStyle/>
          <a:p>
            <a:pPr algn="ctr"/>
            <a:r>
              <a:rPr lang="ru-RU" sz="1800" b="1" dirty="0" smtClean="0"/>
              <a:t>Текущее состояние и перспективы развития крупных сельскохозяйственных предприятий Невельского муниципального округа </a:t>
            </a:r>
            <a:endParaRPr lang="ru-RU" sz="1800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26038048"/>
              </p:ext>
            </p:extLst>
          </p:nvPr>
        </p:nvGraphicFramePr>
        <p:xfrm>
          <a:off x="434109" y="1368930"/>
          <a:ext cx="9845963" cy="5120640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1914600">
                  <a:extLst>
                    <a:ext uri="{9D8B030D-6E8A-4147-A177-3AD203B41FA5}">
                      <a16:colId xmlns:a16="http://schemas.microsoft.com/office/drawing/2014/main" val="911129801"/>
                    </a:ext>
                  </a:extLst>
                </a:gridCol>
                <a:gridCol w="2050599">
                  <a:extLst>
                    <a:ext uri="{9D8B030D-6E8A-4147-A177-3AD203B41FA5}">
                      <a16:colId xmlns:a16="http://schemas.microsoft.com/office/drawing/2014/main" val="3636408364"/>
                    </a:ext>
                  </a:extLst>
                </a:gridCol>
                <a:gridCol w="1432333">
                  <a:extLst>
                    <a:ext uri="{9D8B030D-6E8A-4147-A177-3AD203B41FA5}">
                      <a16:colId xmlns:a16="http://schemas.microsoft.com/office/drawing/2014/main" val="1761410860"/>
                    </a:ext>
                  </a:extLst>
                </a:gridCol>
                <a:gridCol w="1503708">
                  <a:extLst>
                    <a:ext uri="{9D8B030D-6E8A-4147-A177-3AD203B41FA5}">
                      <a16:colId xmlns:a16="http://schemas.microsoft.com/office/drawing/2014/main" val="521333492"/>
                    </a:ext>
                  </a:extLst>
                </a:gridCol>
                <a:gridCol w="1577013">
                  <a:extLst>
                    <a:ext uri="{9D8B030D-6E8A-4147-A177-3AD203B41FA5}">
                      <a16:colId xmlns:a16="http://schemas.microsoft.com/office/drawing/2014/main" val="3819130114"/>
                    </a:ext>
                  </a:extLst>
                </a:gridCol>
                <a:gridCol w="1367710">
                  <a:extLst>
                    <a:ext uri="{9D8B030D-6E8A-4147-A177-3AD203B41FA5}">
                      <a16:colId xmlns:a16="http://schemas.microsoft.com/office/drawing/2014/main" val="1542564457"/>
                    </a:ext>
                  </a:extLst>
                </a:gridCol>
              </a:tblGrid>
              <a:tr h="135579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Наименование, местонахождение субъекта экономической деятельности, контактные данные (телефон, факс,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e</a:t>
                      </a:r>
                      <a:r>
                        <a:rPr lang="ru-RU" sz="1200" dirty="0">
                          <a:effectLst/>
                        </a:rPr>
                        <a:t>-</a:t>
                      </a:r>
                      <a:r>
                        <a:rPr lang="en-US" sz="1200" dirty="0">
                          <a:effectLst/>
                        </a:rPr>
                        <a:t>mail</a:t>
                      </a:r>
                      <a:r>
                        <a:rPr lang="ru-RU" sz="1200" dirty="0">
                          <a:effectLst/>
                        </a:rPr>
                        <a:t>)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Среднесписочная численность работников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Объем продукции, млн. руб.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(январь-июнь 2023г.)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Виды производимой продукции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r>
                        <a:rPr lang="ru-RU" sz="1200" dirty="0">
                          <a:effectLst/>
                        </a:rPr>
                        <a:t>Рынки сбыта</a:t>
                      </a:r>
                      <a:endParaRPr lang="ru-RU" sz="1200" b="1" i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r>
                        <a:rPr lang="ru-RU" sz="1200" kern="1600" dirty="0">
                          <a:effectLst/>
                        </a:rPr>
                        <a:t>Перспективы развития предприятия</a:t>
                      </a:r>
                      <a:endParaRPr lang="ru-RU" sz="1200" b="1" kern="16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6614581"/>
                  </a:ext>
                </a:extLst>
              </a:tr>
              <a:tr h="8878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ООО «ВСК» Псковская область, </a:t>
                      </a:r>
                      <a:r>
                        <a:rPr lang="ru-RU" sz="1600" dirty="0" err="1">
                          <a:effectLst/>
                        </a:rPr>
                        <a:t>г.В.Луки</a:t>
                      </a:r>
                      <a:r>
                        <a:rPr lang="ru-RU" sz="1600" dirty="0">
                          <a:effectLst/>
                        </a:rPr>
                        <a:t>, </a:t>
                      </a:r>
                      <a:r>
                        <a:rPr lang="ru-RU" sz="1600" dirty="0" err="1">
                          <a:effectLst/>
                        </a:rPr>
                        <a:t>ул.Литейная</a:t>
                      </a:r>
                      <a:r>
                        <a:rPr lang="ru-RU" sz="1600" dirty="0">
                          <a:effectLst/>
                        </a:rPr>
                        <a:t>, д.17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590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11723 (данные за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январь-декабрь 2021 г.)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Мясо. Поголовье свиней на июль 2023 года составило 216711 гол.</a:t>
                      </a:r>
                      <a:endParaRPr lang="ru-RU" sz="16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ОАО «Великолукский мясокомбинат»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Сохранение</a:t>
                      </a:r>
                      <a:r>
                        <a:rPr lang="ru-RU" sz="1600" baseline="0" dirty="0" smtClean="0">
                          <a:effectLst/>
                        </a:rPr>
                        <a:t> деятельности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95824318"/>
                  </a:ext>
                </a:extLst>
              </a:tr>
              <a:tr h="8878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ООО "ВСГЦ" Псковская область, г.Великие Луки, пр.Октябрьский, д.125, пом.20,21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895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3983 (данные за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январь-декабрь 2021 г.)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Мясо. Поголовье свиней на июль 2023 года составило 109116 гол.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ОАО «Великолукский мясокомбинат»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-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r>
                        <a:rPr lang="ru-RU" sz="1600" dirty="0" smtClean="0">
                          <a:effectLst/>
                        </a:rPr>
                        <a:t>сохранение деятельности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87786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047738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52475"/>
          </a:xfrm>
        </p:spPr>
        <p:txBody>
          <a:bodyPr/>
          <a:lstStyle/>
          <a:p>
            <a:pPr algn="ctr"/>
            <a:r>
              <a:rPr lang="ru-RU" sz="1800" b="1" dirty="0" smtClean="0"/>
              <a:t>Наличие на территории района туристско-привлекательных объектов</a:t>
            </a:r>
            <a:endParaRPr lang="ru-RU" sz="1800" b="1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30756" y="3495890"/>
            <a:ext cx="2820439" cy="1967345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430757" y="5546362"/>
            <a:ext cx="282043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/>
              <a:t>Здание МБУ «Музей истории Невеля» </a:t>
            </a:r>
          </a:p>
          <a:p>
            <a:pPr algn="ctr"/>
            <a:r>
              <a:rPr lang="ru-RU" sz="1200" dirty="0" smtClean="0"/>
              <a:t>г. Невель, ул. Ленина, д.14 </a:t>
            </a:r>
          </a:p>
          <a:p>
            <a:pPr algn="ctr"/>
            <a:r>
              <a:rPr lang="ru-RU" sz="1200" dirty="0" smtClean="0"/>
              <a:t>Ансамбль бывшей почтовой станции, 1849 г. (объект культурного наследия регионального значения)</a:t>
            </a:r>
            <a:endParaRPr lang="ru-RU" sz="1200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1702" y="988291"/>
            <a:ext cx="2823389" cy="2248981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3323638" y="1122145"/>
            <a:ext cx="2106201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/>
              <a:t>Храм Иоанна Предтечи Невельский район, д. Иваново</a:t>
            </a:r>
          </a:p>
          <a:p>
            <a:pPr algn="ctr"/>
            <a:r>
              <a:rPr lang="ru-RU" sz="1400" dirty="0" smtClean="0"/>
              <a:t>18 век, на территории бывшего имения И.И. Михельсона (объект культурного наследия федерального значения)</a:t>
            </a:r>
            <a:endParaRPr lang="ru-RU" sz="1400" dirty="0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26477" y="988291"/>
            <a:ext cx="2768732" cy="2248981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9160861" y="1343372"/>
            <a:ext cx="2632071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/>
              <a:t>Храм сошествия Святого духа Невельский район, </a:t>
            </a:r>
            <a:r>
              <a:rPr lang="ru-RU" sz="1400" dirty="0" err="1" smtClean="0"/>
              <a:t>д.Плиссы</a:t>
            </a:r>
            <a:endParaRPr lang="ru-RU" sz="1400" dirty="0" smtClean="0"/>
          </a:p>
          <a:p>
            <a:r>
              <a:rPr lang="ru-RU" sz="1400" dirty="0" smtClean="0"/>
              <a:t>Деревянный 1747 г. (объект культурного наследия федерального значения)</a:t>
            </a:r>
            <a:endParaRPr lang="ru-RU" sz="1400" dirty="0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24287" y="3495890"/>
            <a:ext cx="3325305" cy="1967345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3394388" y="5548473"/>
            <a:ext cx="3325305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50" dirty="0" smtClean="0"/>
              <a:t>Здание Невельский филиал ГБПОУ ПО «Великолукского политехнического колледжа» </a:t>
            </a:r>
          </a:p>
          <a:p>
            <a:pPr algn="ctr"/>
            <a:r>
              <a:rPr lang="ru-RU" sz="1050" dirty="0" smtClean="0"/>
              <a:t>Здание бывшей женской гимназии (1908 г). Здание, в котором в 1924-1927 годах учился Герой Советского Союза Заслонов Константин Сергеевич (объект культурного наследия регионального значения)</a:t>
            </a:r>
          </a:p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22683" y="3495890"/>
            <a:ext cx="2877099" cy="196734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6922683" y="5615562"/>
            <a:ext cx="287709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50" dirty="0"/>
              <a:t>Усадьба И.И. Михельсона Невельский район, </a:t>
            </a:r>
          </a:p>
          <a:p>
            <a:pPr algn="ctr"/>
            <a:r>
              <a:rPr lang="ru-RU" sz="1050" dirty="0"/>
              <a:t>д. Иваново. Усадебный парк 19 век (объект культурного наследия регионального значения)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9972873" y="5684861"/>
            <a:ext cx="2639029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050" dirty="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972873" y="2730718"/>
            <a:ext cx="1895854" cy="2919493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9915026" y="5615562"/>
            <a:ext cx="205530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50" dirty="0"/>
              <a:t>Храм Святой троицы </a:t>
            </a:r>
            <a:r>
              <a:rPr lang="ru-RU" sz="1050" dirty="0" err="1"/>
              <a:t>г.Невель</a:t>
            </a:r>
            <a:r>
              <a:rPr lang="ru-RU" sz="1050" dirty="0"/>
              <a:t>, пл. Коммуны, д.21860 г. (объект культурного наследия регионального значения)</a:t>
            </a:r>
          </a:p>
        </p:txBody>
      </p:sp>
    </p:spTree>
    <p:extLst>
      <p:ext uri="{BB962C8B-B14F-4D97-AF65-F5344CB8AC3E}">
        <p14:creationId xmlns:p14="http://schemas.microsoft.com/office/powerpoint/2010/main" val="14416252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Инфраструктура Невельского муниципального округа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b="1" dirty="0" smtClean="0"/>
              <a:t>Социальная: </a:t>
            </a:r>
          </a:p>
          <a:p>
            <a:pPr marL="0" indent="0">
              <a:buNone/>
            </a:pPr>
            <a:r>
              <a:rPr lang="ru-RU" dirty="0" smtClean="0"/>
              <a:t>- ГБУЗ «Невельская межрайонная больница» больница в </a:t>
            </a:r>
            <a:r>
              <a:rPr lang="ru-RU" dirty="0" err="1" smtClean="0"/>
              <a:t>г.Невель</a:t>
            </a:r>
            <a:r>
              <a:rPr lang="ru-RU" dirty="0" smtClean="0"/>
              <a:t> (в структуру входит поликлиника в </a:t>
            </a:r>
            <a:r>
              <a:rPr lang="ru-RU" dirty="0" err="1" smtClean="0"/>
              <a:t>г.Невель</a:t>
            </a:r>
            <a:r>
              <a:rPr lang="ru-RU" dirty="0" smtClean="0"/>
              <a:t>, офис общей врачебной практики в д. Усть-Долыссы, амбулатория в д. </a:t>
            </a:r>
            <a:r>
              <a:rPr lang="ru-RU" dirty="0" err="1" smtClean="0"/>
              <a:t>Туричино</a:t>
            </a:r>
            <a:r>
              <a:rPr lang="ru-RU" dirty="0" smtClean="0"/>
              <a:t>, 26 ФАП), отделение скорой медицинской помощи;</a:t>
            </a:r>
          </a:p>
          <a:p>
            <a:pPr marL="0" indent="0">
              <a:buNone/>
            </a:pPr>
            <a:r>
              <a:rPr lang="ru-RU" dirty="0" smtClean="0"/>
              <a:t>- два учреждения культуры (МБУК «Культура и досуг» с сетью структурных подразделений на селе и МБУ «Музей истории Невеля»), </a:t>
            </a:r>
          </a:p>
          <a:p>
            <a:pPr marL="0" indent="0">
              <a:buNone/>
            </a:pPr>
            <a:r>
              <a:rPr lang="ru-RU" dirty="0" smtClean="0"/>
              <a:t>- 6 общеобразовательных учреждений с филиалами (4 школы в городе, 5 школ на селе),</a:t>
            </a:r>
          </a:p>
          <a:p>
            <a:pPr marL="0" indent="0">
              <a:buNone/>
            </a:pPr>
            <a:r>
              <a:rPr lang="ru-RU" dirty="0" smtClean="0"/>
              <a:t>-  1 дошкольное учреждение и 3 дошкольные группы полного дня, функционирующие на базе сельских школ, </a:t>
            </a:r>
          </a:p>
          <a:p>
            <a:pPr marL="0" indent="0">
              <a:buNone/>
            </a:pPr>
            <a:r>
              <a:rPr lang="ru-RU" dirty="0" smtClean="0"/>
              <a:t>- 2 учреждения дополнительного образования (в сфере культуры и в сфере физической культуры и спорта).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63683099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394</TotalTime>
  <Words>2887</Words>
  <Application>Microsoft Office PowerPoint</Application>
  <PresentationFormat>Широкоэкранный</PresentationFormat>
  <Paragraphs>270</Paragraphs>
  <Slides>18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4" baseType="lpstr">
      <vt:lpstr>Arial</vt:lpstr>
      <vt:lpstr>Calibri</vt:lpstr>
      <vt:lpstr>Times New Roman</vt:lpstr>
      <vt:lpstr>Trebuchet MS</vt:lpstr>
      <vt:lpstr>Wingdings 3</vt:lpstr>
      <vt:lpstr>Аспект</vt:lpstr>
      <vt:lpstr>Информация об инвестиционном потенциале  Невельского муниципального округа Псковской области</vt:lpstr>
      <vt:lpstr>Общая характеристика Невельского муниципального округа</vt:lpstr>
      <vt:lpstr>Основные социально-экономические показатели Невельского муниципального округа</vt:lpstr>
      <vt:lpstr>Транспортная доступность</vt:lpstr>
      <vt:lpstr>Основные виды деятельности организаций, расположенных на территории Невельского муниципального округа</vt:lpstr>
      <vt:lpstr>Текущее состояние и перспективы развития крупных промышленных предприятий Невельского муниципального  округа Псковской области</vt:lpstr>
      <vt:lpstr>Текущее состояние и перспективы развития крупных сельскохозяйственных предприятий Невельского муниципального округа </vt:lpstr>
      <vt:lpstr>Наличие на территории района туристско-привлекательных объектов</vt:lpstr>
      <vt:lpstr>Инфраструктура Невельского муниципального округа</vt:lpstr>
      <vt:lpstr>Коммунальная инфраструктура:</vt:lpstr>
      <vt:lpstr>Инвестиционные проекты, реализуемые на территории Невельского муниципального округа</vt:lpstr>
      <vt:lpstr>Меры поддержки</vt:lpstr>
      <vt:lpstr>Меры поддержки</vt:lpstr>
      <vt:lpstr>Сведения о свободных земельных участках и промышленных площадках</vt:lpstr>
      <vt:lpstr>Сведения о свободных земельных участках и промышленных площадках</vt:lpstr>
      <vt:lpstr>Сведения о свободных земельных участках и промышленных площадках</vt:lpstr>
      <vt:lpstr>Сведения о свободных земельных участках и промышленных площадках</vt:lpstr>
      <vt:lpstr>Контактная информация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Информация об инвестиционном потенциале  Невельского муниципального округа Псковской области</dc:title>
  <dc:creator>User1</dc:creator>
  <cp:lastModifiedBy>User1</cp:lastModifiedBy>
  <cp:revision>34</cp:revision>
  <dcterms:created xsi:type="dcterms:W3CDTF">2023-12-22T11:08:07Z</dcterms:created>
  <dcterms:modified xsi:type="dcterms:W3CDTF">2023-12-26T14:01:18Z</dcterms:modified>
</cp:coreProperties>
</file>