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3"/>
  </p:notesMasterIdLst>
  <p:sldIdLst>
    <p:sldId id="256" r:id="rId2"/>
    <p:sldId id="257" r:id="rId3"/>
    <p:sldId id="259" r:id="rId4"/>
    <p:sldId id="288" r:id="rId5"/>
    <p:sldId id="298" r:id="rId6"/>
    <p:sldId id="299" r:id="rId7"/>
    <p:sldId id="262" r:id="rId8"/>
    <p:sldId id="302" r:id="rId9"/>
    <p:sldId id="268" r:id="rId10"/>
    <p:sldId id="290" r:id="rId11"/>
    <p:sldId id="271" r:id="rId12"/>
    <p:sldId id="272" r:id="rId13"/>
    <p:sldId id="294" r:id="rId14"/>
    <p:sldId id="305" r:id="rId15"/>
    <p:sldId id="274" r:id="rId16"/>
    <p:sldId id="303" r:id="rId17"/>
    <p:sldId id="304" r:id="rId18"/>
    <p:sldId id="275" r:id="rId19"/>
    <p:sldId id="277" r:id="rId20"/>
    <p:sldId id="278" r:id="rId21"/>
    <p:sldId id="29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E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8" autoAdjust="0"/>
    <p:restoredTop sz="99429" autoAdjust="0"/>
  </p:normalViewPr>
  <p:slideViewPr>
    <p:cSldViewPr>
      <p:cViewPr varScale="1">
        <p:scale>
          <a:sx n="116" d="100"/>
          <a:sy n="116" d="100"/>
        </p:scale>
        <p:origin x="136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750134535069923"/>
          <c:y val="0.37047855009503139"/>
          <c:w val="0.5943880222519351"/>
          <c:h val="0.57054032039098568"/>
        </c:manualLayout>
      </c:layout>
      <c:pie3DChart>
        <c:varyColors val="1"/>
        <c:ser>
          <c:idx val="0"/>
          <c:order val="0"/>
          <c:explosion val="28"/>
          <c:dPt>
            <c:idx val="0"/>
            <c:bubble3D val="0"/>
            <c:explosion val="7"/>
            <c:extLst xmlns:c16r2="http://schemas.microsoft.com/office/drawing/2015/06/chart">
              <c:ext xmlns:c16="http://schemas.microsoft.com/office/drawing/2014/chart" uri="{C3380CC4-5D6E-409C-BE32-E72D297353CC}">
                <c16:uniqueId val="{00000000-D637-4E1F-958F-02272DC2F9F8}"/>
              </c:ext>
            </c:extLst>
          </c:dPt>
          <c:dPt>
            <c:idx val="1"/>
            <c:bubble3D val="0"/>
            <c:explosion val="16"/>
            <c:extLst xmlns:c16r2="http://schemas.microsoft.com/office/drawing/2015/06/chart">
              <c:ext xmlns:c16="http://schemas.microsoft.com/office/drawing/2014/chart" uri="{C3380CC4-5D6E-409C-BE32-E72D297353CC}">
                <c16:uniqueId val="{00000001-D637-4E1F-958F-02272DC2F9F8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D637-4E1F-958F-02272DC2F9F8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D637-4E1F-958F-02272DC2F9F8}"/>
              </c:ext>
            </c:extLst>
          </c:dPt>
          <c:dPt>
            <c:idx val="4"/>
            <c:bubble3D val="0"/>
            <c:explosion val="32"/>
            <c:extLst xmlns:c16r2="http://schemas.microsoft.com/office/drawing/2015/06/chart">
              <c:ext xmlns:c16="http://schemas.microsoft.com/office/drawing/2014/chart" uri="{C3380CC4-5D6E-409C-BE32-E72D297353CC}">
                <c16:uniqueId val="{00000004-D637-4E1F-958F-02272DC2F9F8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D637-4E1F-958F-02272DC2F9F8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D637-4E1F-958F-02272DC2F9F8}"/>
              </c:ext>
            </c:extLst>
          </c:dPt>
          <c:dPt>
            <c:idx val="7"/>
            <c:bubble3D val="0"/>
            <c:spPr>
              <a:ln w="6350"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637-4E1F-958F-02272DC2F9F8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D637-4E1F-958F-02272DC2F9F8}"/>
              </c:ext>
            </c:extLst>
          </c:dPt>
          <c:dLbls>
            <c:dLbl>
              <c:idx val="0"/>
              <c:layout>
                <c:manualLayout>
                  <c:x val="1.0242097096353521E-2"/>
                  <c:y val="-0.25862091591999303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Налог на доходы физических лиц
47,3%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24399595602074839"/>
                  <c:y val="0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30920140642797012"/>
                  <c:y val="-0.1005747126436781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20485950576932604"/>
                  <c:y val="-0.12643700787401574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Земельный налог
13,6%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1193687581505142"/>
                  <c:y val="-9.011471626391529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Доходы, получаемые в виде арендной платы за земельные участки, государственная собственность на которые не разграничена
2,7%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8.0517407022235435E-2"/>
                  <c:y val="-0.2803959634356050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728113702768297"/>
                  <c:y val="-0.33324916282016481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Доходы от продажи земельных участков, находящихся в государственной и муниципальной собственности
0,1%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27579933640370424"/>
                  <c:y val="-0.23563218390804599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25319440730286069"/>
                  <c:y val="-9.3958729296768941E-3"/>
                </c:manualLayout>
              </c:layout>
              <c:numFmt formatCode="0.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D637-4E1F-958F-02272DC2F9F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'[Диаграмма в Microsoft PowerPoint]невель 2023'!$B$1:$B$9</c:f>
              <c:strCache>
                <c:ptCount val="9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Доходы, получаемые в виде арендной платы за земельные участки, государственная собственность на которые не разграничена, а также средства от продажи права на заключение договоров аренды указанных земельных участков</c:v>
                </c:pt>
                <c:pt idx="5">
                  <c:v>Прочие поступления от использования имущества, находящегося в государственной и муниципальной собственности </c:v>
                </c:pt>
                <c:pt idx="6">
                  <c:v>Доходы от продажи земельных участков, находящихся в государственной и муниципальной собственности</c:v>
                </c:pt>
                <c:pt idx="7">
                  <c:v>Прочие межбюджетные трансферты, передаваемые бюджетам городских поселений</c:v>
                </c:pt>
                <c:pt idx="8">
                  <c:v>Прочие субсидии бюджетам городских поселений</c:v>
                </c:pt>
              </c:strCache>
            </c:strRef>
          </c:cat>
          <c:val>
            <c:numRef>
              <c:f>'[Диаграмма в Microsoft PowerPoint]невель 2023'!$C$1:$C$9</c:f>
              <c:numCache>
                <c:formatCode>#\ ##0.0</c:formatCode>
                <c:ptCount val="9"/>
                <c:pt idx="0">
                  <c:v>16110</c:v>
                </c:pt>
                <c:pt idx="1">
                  <c:v>4273</c:v>
                </c:pt>
                <c:pt idx="2">
                  <c:v>1123</c:v>
                </c:pt>
                <c:pt idx="3">
                  <c:v>4600</c:v>
                </c:pt>
                <c:pt idx="4">
                  <c:v>920.7</c:v>
                </c:pt>
                <c:pt idx="5">
                  <c:v>69.3</c:v>
                </c:pt>
                <c:pt idx="6">
                  <c:v>41</c:v>
                </c:pt>
                <c:pt idx="7">
                  <c:v>3000</c:v>
                </c:pt>
                <c:pt idx="8">
                  <c:v>3916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D637-4E1F-958F-02272DC2F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065274151436029"/>
          <c:y val="0.33396107972379158"/>
          <c:w val="0.57354221061792865"/>
          <c:h val="0.5630885122410546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F63C-4EBA-90AA-A3B4CA317930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63C-4EBA-90AA-A3B4CA317930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F63C-4EBA-90AA-A3B4CA317930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F63C-4EBA-90AA-A3B4CA317930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F63C-4EBA-90AA-A3B4CA317930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F63C-4EBA-90AA-A3B4CA317930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F63C-4EBA-90AA-A3B4CA317930}"/>
              </c:ext>
            </c:extLst>
          </c:dPt>
          <c:dLbls>
            <c:dLbl>
              <c:idx val="0"/>
              <c:layout>
                <c:manualLayout>
                  <c:x val="-1.5591128032073067E-2"/>
                  <c:y val="0.17011817184823727"/>
                </c:manualLayout>
              </c:layout>
              <c:tx>
                <c:rich>
                  <a:bodyPr/>
                  <a:lstStyle/>
                  <a:p>
                    <a:pPr>
                      <a:defRPr sz="800"/>
                    </a:pPr>
                    <a:r>
                      <a:rPr lang="ru-RU"/>
                      <a:t>Налог на доходы физических лиц</a:t>
                    </a:r>
                    <a:r>
                      <a:rPr lang="ru-RU" baseline="0"/>
                      <a:t>
59.4%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F63C-4EBA-90AA-A3B4CA3179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26457789382071367"/>
                  <c:y val="0.32893910860012554"/>
                </c:manualLayout>
              </c:layout>
              <c:tx>
                <c:rich>
                  <a:bodyPr/>
                  <a:lstStyle/>
                  <a:p>
                    <a:pPr>
                      <a:defRPr sz="800"/>
                    </a:pPr>
                    <a:r>
                      <a:rPr lang="ru-RU"/>
                      <a:t>Акцизы по</a:t>
                    </a:r>
                    <a:r>
                      <a:rPr lang="ru-RU" baseline="0"/>
                      <a:t> подакцизным товарам (продукции), производимым на территории Российской Федерации
15,8%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63C-4EBA-90AA-A3B4CA3179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8894691035683207"/>
                  <c:y val="4.0175768989328314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800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F63C-4EBA-90AA-A3B4CA3179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31853785900783288"/>
                  <c:y val="-0.1054613935969868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Земельный налог
17,0%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63C-4EBA-90AA-A3B4CA3179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0095735422106179"/>
                  <c:y val="-0.1447678079788049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Доходы, получаемые в виде арендной платы за земельные участки, государственная собственность на которые не разграничена, а также средства от продажи права на заключение договоров аренды указанных земельных участков
3.4%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63C-4EBA-90AA-A3B4CA3179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847693646649255E-2"/>
                  <c:y val="-0.33647206528562462"/>
                </c:manualLayout>
              </c:layout>
              <c:tx>
                <c:rich>
                  <a:bodyPr/>
                  <a:lstStyle/>
                  <a:p>
                    <a:pPr>
                      <a:defRPr sz="800"/>
                    </a:pPr>
                    <a:r>
                      <a:rPr lang="ru-RU" baseline="0"/>
                      <a:t>прочие поступления от использования имущества, находящегося в государственной и муниципальной собственности
0,2%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F63C-4EBA-90AA-A3B4CA3179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32201914708442125"/>
                  <c:y val="-0.14814814814814814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Доходы от продажи земельных участков, находящихся в государственной и муниципальной собственности
0,1%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63C-4EBA-90AA-A3B4CA31793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'Невель 2020'!$B$1:$B$7</c:f>
              <c:strCache>
                <c:ptCount val="7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Доходы, получаемые в виде арендной платы за земельные участки, государственная собственность на которые не разграничена, а также средства от продажи права на заключение договоров аренды указанных земельных участков</c:v>
                </c:pt>
                <c:pt idx="5">
                  <c:v>Прочие поступления от использования имущества, находящегося в государственной и муниципальной собственности </c:v>
                </c:pt>
                <c:pt idx="6">
                  <c:v>Доходы от продажи земельных участков, находящихся в государственной и муниципальной собственности</c:v>
                </c:pt>
              </c:strCache>
            </c:strRef>
          </c:cat>
          <c:val>
            <c:numRef>
              <c:f>'Невель 2020'!$C$1:$C$7</c:f>
              <c:numCache>
                <c:formatCode>#\ ##0.0</c:formatCode>
                <c:ptCount val="7"/>
                <c:pt idx="0">
                  <c:v>16600</c:v>
                </c:pt>
                <c:pt idx="1">
                  <c:v>4409</c:v>
                </c:pt>
                <c:pt idx="2">
                  <c:v>1157</c:v>
                </c:pt>
                <c:pt idx="3">
                  <c:v>4702</c:v>
                </c:pt>
                <c:pt idx="4">
                  <c:v>920.7</c:v>
                </c:pt>
                <c:pt idx="5">
                  <c:v>69.3</c:v>
                </c:pt>
                <c:pt idx="6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F63C-4EBA-90AA-A3B4CA3179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065274151436029"/>
          <c:y val="0.33396107972379158"/>
          <c:w val="0.57354221061792865"/>
          <c:h val="0.5630885122410546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E2A4-4187-AAD0-1DF0D1AC6FBB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E2A4-4187-AAD0-1DF0D1AC6FBB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E2A4-4187-AAD0-1DF0D1AC6FBB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2A4-4187-AAD0-1DF0D1AC6FBB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E2A4-4187-AAD0-1DF0D1AC6FBB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E2A4-4187-AAD0-1DF0D1AC6FBB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E2A4-4187-AAD0-1DF0D1AC6FBB}"/>
              </c:ext>
            </c:extLst>
          </c:dPt>
          <c:dLbls>
            <c:dLbl>
              <c:idx val="0"/>
              <c:layout>
                <c:manualLayout>
                  <c:x val="-1.5591128032073067E-2"/>
                  <c:y val="0.17011817184823727"/>
                </c:manualLayout>
              </c:layout>
              <c:tx>
                <c:rich>
                  <a:bodyPr/>
                  <a:lstStyle/>
                  <a:p>
                    <a:pPr>
                      <a:defRPr sz="800"/>
                    </a:pPr>
                    <a:r>
                      <a:rPr lang="ru-RU"/>
                      <a:t>Налог на доходы физических лиц</a:t>
                    </a:r>
                    <a:r>
                      <a:rPr lang="ru-RU" baseline="0"/>
                      <a:t>
59.4%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2A4-4187-AAD0-1DF0D1AC6F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26457789382071367"/>
                  <c:y val="0.32893910860012554"/>
                </c:manualLayout>
              </c:layout>
              <c:tx>
                <c:rich>
                  <a:bodyPr/>
                  <a:lstStyle/>
                  <a:p>
                    <a:pPr>
                      <a:defRPr sz="800"/>
                    </a:pPr>
                    <a:r>
                      <a:rPr lang="ru-RU"/>
                      <a:t>Акцизы по</a:t>
                    </a:r>
                    <a:r>
                      <a:rPr lang="ru-RU" baseline="0"/>
                      <a:t> подакцизным товарам (продукции), производимым на территории Российской Федерации
16,2 %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2A4-4187-AAD0-1DF0D1AC6F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8894691035683207"/>
                  <c:y val="4.0175768989328314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800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2A4-4187-AAD0-1DF0D1AC6F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31853785900783288"/>
                  <c:y val="-0.1054613935969868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Земельный налог
16,8</a:t>
                    </a:r>
                    <a:r>
                      <a:rPr lang="ru-RU" baseline="0"/>
                      <a:t> </a:t>
                    </a:r>
                    <a:r>
                      <a:rPr lang="ru-RU"/>
                      <a:t>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2A4-4187-AAD0-1DF0D1AC6F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0095735422106179"/>
                  <c:y val="-0.1447678079788049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Доходы, получаемые в виде арендной платы за земельные участки, государственная собственность на которые не разграничена, а также средства от продажи права на заключение договоров аренды указанных земельных участков
3.2%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2A4-4187-AAD0-1DF0D1AC6F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847693646649255E-2"/>
                  <c:y val="-0.33647206528562462"/>
                </c:manualLayout>
              </c:layout>
              <c:tx>
                <c:rich>
                  <a:bodyPr/>
                  <a:lstStyle/>
                  <a:p>
                    <a:pPr>
                      <a:defRPr sz="800"/>
                    </a:pPr>
                    <a:r>
                      <a:rPr lang="ru-RU" baseline="0"/>
                      <a:t>прочие поступления от использования имущества, находящегося в государственной и муниципальной собственности
0,2%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2A4-4187-AAD0-1DF0D1AC6F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32201914708442125"/>
                  <c:y val="-0.14814814814814814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/>
                      <a:t>Доходы от продажи земельных участков, находящихся в государственной и муниципальной собственности
0,1%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2A4-4187-AAD0-1DF0D1AC6F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'Невель 2020'!$B$1:$B$7</c:f>
              <c:strCache>
                <c:ptCount val="7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Доходы, получаемые в виде арендной платы за земельные участки, государственная собственность на которые не разграничена, а также средства от продажи права на заключение договоров аренды указанных земельных участков</c:v>
                </c:pt>
                <c:pt idx="5">
                  <c:v>Прочие поступления от использования имущества, находящегося в государственной и муниципальной собственности </c:v>
                </c:pt>
                <c:pt idx="6">
                  <c:v>Доходы от продажи земельных участков, находящихся в государственной и муниципальной собственности</c:v>
                </c:pt>
              </c:strCache>
            </c:strRef>
          </c:cat>
          <c:val>
            <c:numRef>
              <c:f>'Невель 2020'!$C$1:$C$7</c:f>
              <c:numCache>
                <c:formatCode>#\ ##0.0</c:formatCode>
                <c:ptCount val="7"/>
                <c:pt idx="0">
                  <c:v>17100</c:v>
                </c:pt>
                <c:pt idx="1">
                  <c:v>4671</c:v>
                </c:pt>
                <c:pt idx="2">
                  <c:v>1180</c:v>
                </c:pt>
                <c:pt idx="3">
                  <c:v>4800</c:v>
                </c:pt>
                <c:pt idx="4">
                  <c:v>916</c:v>
                </c:pt>
                <c:pt idx="5">
                  <c:v>69</c:v>
                </c:pt>
                <c:pt idx="6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E2A4-4187-AAD0-1DF0D1AC6F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833333333333336"/>
          <c:y val="0.45370370370370372"/>
          <c:w val="0.55000000000000004"/>
          <c:h val="0.5231481481481481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B05E-4C6F-868E-76F850AB0D8E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05E-4C6F-868E-76F850AB0D8E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B05E-4C6F-868E-76F850AB0D8E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05E-4C6F-868E-76F850AB0D8E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05E-4C6F-868E-76F850AB0D8E}"/>
              </c:ext>
            </c:extLst>
          </c:dPt>
          <c:dLbls>
            <c:dLbl>
              <c:idx val="0"/>
              <c:layout>
                <c:manualLayout>
                  <c:x val="-3.3333333333333333E-2"/>
                  <c:y val="-0.4444444444444444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05E-4C6F-868E-76F850AB0D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4166666666666667"/>
                  <c:y val="-0.42129629629629628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05E-4C6F-868E-76F850AB0D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22777777777777777"/>
                  <c:y val="-7.8703703703703706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05E-4C6F-868E-76F850AB0D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28888888888888892"/>
                  <c:y val="-0.21296296296296297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05E-4C6F-868E-76F850AB0D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22500000000000001"/>
                  <c:y val="-0.34722222222222221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05E-4C6F-868E-76F850AB0D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'Невель 2020-2022'!$A$2:$A$6</c:f>
              <c:strCache>
                <c:ptCount val="5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                    </c:v>
                </c:pt>
                <c:pt idx="4">
                  <c:v>Социальная политика</c:v>
                </c:pt>
              </c:strCache>
            </c:strRef>
          </c:cat>
          <c:val>
            <c:numRef>
              <c:f>'Невель 2020-2022'!$B$2:$B$6</c:f>
              <c:numCache>
                <c:formatCode>General</c:formatCode>
                <c:ptCount val="5"/>
                <c:pt idx="0">
                  <c:v>5265.2</c:v>
                </c:pt>
                <c:pt idx="1">
                  <c:v>100</c:v>
                </c:pt>
                <c:pt idx="2">
                  <c:v>11551</c:v>
                </c:pt>
                <c:pt idx="3">
                  <c:v>17067.8</c:v>
                </c:pt>
                <c:pt idx="4" formatCode="_-* #\ ##0.0_р_._-;\-* #\ ##0.0_р_._-;_-* &quot;-&quot;?_р_._-;_-@_-">
                  <c:v>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05E-4C6F-868E-76F850AB0D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11111111111112"/>
          <c:y val="0.34259259259259262"/>
          <c:w val="0.68888888888888888"/>
          <c:h val="0.65740740740740744"/>
        </c:manualLayout>
      </c:layout>
      <c:pie3DChart>
        <c:varyColors val="1"/>
        <c:ser>
          <c:idx val="0"/>
          <c:order val="0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7B-439A-8DC2-A3B75412D9E8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7B-439A-8DC2-A3B75412D9E8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7B-439A-8DC2-A3B75412D9E8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7B-439A-8DC2-A3B75412D9E8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677B-439A-8DC2-A3B75412D9E8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77B-439A-8DC2-A3B75412D9E8}"/>
              </c:ext>
            </c:extLst>
          </c:dPt>
          <c:dLbls>
            <c:dLbl>
              <c:idx val="0"/>
              <c:layout>
                <c:manualLayout>
                  <c:x val="8.3333333333333332E-3"/>
                  <c:y val="-0.34722222222222221"/>
                </c:manualLayout>
              </c:layout>
              <c:tx>
                <c:rich>
                  <a:bodyPr/>
                  <a:lstStyle/>
                  <a:p>
                    <a:pPr>
                      <a:defRPr sz="9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/>
                      <a:t>Общегосударственные вопросы
18,2%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77B-439A-8DC2-A3B75412D9E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600902120076085E-2"/>
                  <c:y val="-0.24066567835055364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77B-439A-8DC2-A3B75412D9E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2980414288358358E-2"/>
                  <c:y val="9.0291854364190016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77B-439A-8DC2-A3B75412D9E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25970281015965047"/>
                  <c:y val="-3.7037037037037035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77B-439A-8DC2-A3B75412D9E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31603392009696135"/>
                  <c:y val="-0.18055555555555555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77B-439A-8DC2-A3B75412D9E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0389360456308017E-2"/>
                  <c:y val="-0.34259259259259262"/>
                </c:manualLayout>
              </c:layout>
              <c:tx>
                <c:rich>
                  <a:bodyPr/>
                  <a:lstStyle/>
                  <a:p>
                    <a:pPr>
                      <a:defRPr sz="9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/>
                      <a:t>Условно-утвержденные
2,5%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77B-439A-8DC2-A3B75412D9E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'Невель 2020-2022'!$A$21:$A$26</c:f>
              <c:strCache>
                <c:ptCount val="6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                    </c:v>
                </c:pt>
                <c:pt idx="4">
                  <c:v>Социальная политика</c:v>
                </c:pt>
                <c:pt idx="5">
                  <c:v>Условно утвержденные расходы</c:v>
                </c:pt>
              </c:strCache>
            </c:strRef>
          </c:cat>
          <c:val>
            <c:numRef>
              <c:f>'Невель 2020-2022'!$B$21:$B$26</c:f>
              <c:numCache>
                <c:formatCode>General</c:formatCode>
                <c:ptCount val="6"/>
                <c:pt idx="0">
                  <c:v>5065.2</c:v>
                </c:pt>
                <c:pt idx="1">
                  <c:v>100</c:v>
                </c:pt>
                <c:pt idx="2">
                  <c:v>8817.1</c:v>
                </c:pt>
                <c:pt idx="3">
                  <c:v>13150.2</c:v>
                </c:pt>
                <c:pt idx="4" formatCode="_-* #\ ##0.0_р_._-;\-* #\ ##0.0_р_._-;_-* &quot;-&quot;?_р_._-;_-@_-">
                  <c:v>69</c:v>
                </c:pt>
                <c:pt idx="5" formatCode="_-* #\ ##0.0_р_._-;\-* #\ ##0.0_р_._-;_-* &quot;-&quot;?_р_._-;_-@_-">
                  <c:v>697.5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77B-439A-8DC2-A3B75412D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38888888888889"/>
          <c:y val="0.375"/>
          <c:w val="0.63888888888888884"/>
          <c:h val="0.6111111111111111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3E97-4C9F-A09C-72BEFF0C5F79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3E97-4C9F-A09C-72BEFF0C5F79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3E97-4C9F-A09C-72BEFF0C5F79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E97-4C9F-A09C-72BEFF0C5F79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3E97-4C9F-A09C-72BEFF0C5F79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3E97-4C9F-A09C-72BEFF0C5F79}"/>
              </c:ext>
            </c:extLst>
          </c:dPt>
          <c:dLbls>
            <c:dLbl>
              <c:idx val="0"/>
              <c:layout>
                <c:manualLayout>
                  <c:x val="5.7690202517788725E-2"/>
                  <c:y val="-0.38425925925925924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E97-4C9F-A09C-72BEFF0C5F7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5510498687664045E-2"/>
                  <c:y val="-8.3333333333333329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E97-4C9F-A09C-72BEFF0C5F7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630547862909832E-2"/>
                  <c:y val="9.5883543904778767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9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E97-4C9F-A09C-72BEFF0C5F7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31666666666666665"/>
                  <c:y val="-2.7777777777777776E-2"/>
                </c:manualLayout>
              </c:layout>
              <c:tx>
                <c:rich>
                  <a:bodyPr/>
                  <a:lstStyle/>
                  <a:p>
                    <a:pPr>
                      <a:defRPr sz="9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/>
                      <a:t>Жилищно-коммунальное хозяйство]
44,9%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E97-4C9F-A09C-72BEFF0C5F7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36666666666666664"/>
                  <c:y val="-0.18518518518518517"/>
                </c:manualLayout>
              </c:layout>
              <c:tx>
                <c:rich>
                  <a:bodyPr/>
                  <a:lstStyle/>
                  <a:p>
                    <a:pPr>
                      <a:defRPr sz="9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/>
                      <a:t>Социальная политика
0,2%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E97-4C9F-A09C-72BEFF0C5F7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8055555555555555"/>
                  <c:y val="-0.32407407407407407"/>
                </c:manualLayout>
              </c:layout>
              <c:tx>
                <c:rich>
                  <a:bodyPr/>
                  <a:lstStyle/>
                  <a:p>
                    <a:pPr>
                      <a:defRPr sz="900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/>
                      <a:t>Условно-утвержденные
5%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3E97-4C9F-A09C-72BEFF0C5F7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'Невель 2020-2022'!$A$36:$A$41</c:f>
              <c:strCache>
                <c:ptCount val="6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                    </c:v>
                </c:pt>
                <c:pt idx="4">
                  <c:v>Социальная политика</c:v>
                </c:pt>
                <c:pt idx="5">
                  <c:v>Условно утвержденные расходы</c:v>
                </c:pt>
              </c:strCache>
            </c:strRef>
          </c:cat>
          <c:val>
            <c:numRef>
              <c:f>'Невель 2020-2022'!$B$36:$B$41</c:f>
              <c:numCache>
                <c:formatCode>General</c:formatCode>
                <c:ptCount val="6"/>
                <c:pt idx="0">
                  <c:v>5065.2</c:v>
                </c:pt>
                <c:pt idx="1">
                  <c:v>100</c:v>
                </c:pt>
                <c:pt idx="2">
                  <c:v>9211.9</c:v>
                </c:pt>
                <c:pt idx="3">
                  <c:v>12892</c:v>
                </c:pt>
                <c:pt idx="4" formatCode="_-* #\ ##0.0_р_._-;\-* #\ ##0.0_р_._-;_-* &quot;-&quot;?_р_._-;_-@_-">
                  <c:v>69</c:v>
                </c:pt>
                <c:pt idx="5" formatCode="_-* #\ ##0.0_р_._-;\-* #\ ##0.0_р_._-;_-* &quot;-&quot;?_р_._-;_-@_-">
                  <c:v>1438.9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E97-4C9F-A09C-72BEFF0C5F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A4C79-5ED1-4DAD-90EB-9B8EC6A42A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418AA-48E1-4AB7-BC54-E2C0A418E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787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18AA-48E1-4AB7-BC54-E2C0A418E31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457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18AA-48E1-4AB7-BC54-E2C0A418E31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84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570" y="4429132"/>
            <a:ext cx="7357957" cy="135732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 проекту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 бюджет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муниципального образования«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x-none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на плановый период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2315" y="908720"/>
            <a:ext cx="7465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Бюджет для граждан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928802"/>
            <a:ext cx="328992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6782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60" cy="571504"/>
          </a:xfrm>
          <a:effectLst/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Нормативы зачисления налогов в бюджет поселения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51882064"/>
              </p:ext>
            </p:extLst>
          </p:nvPr>
        </p:nvGraphicFramePr>
        <p:xfrm>
          <a:off x="500034" y="1071546"/>
          <a:ext cx="8215370" cy="5286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9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641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023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9718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Налоги и сборы, установленные законодательством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Бюджет  городского </a:t>
                      </a:r>
                      <a:r>
                        <a:rPr lang="ru-RU" dirty="0"/>
                        <a:t>поселения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8713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Федеральные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Налог на доходы физических</a:t>
                      </a:r>
                      <a:r>
                        <a:rPr lang="ru-RU" baseline="0" dirty="0"/>
                        <a:t> лиц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894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/>
                        <a:t>Акцизы на нефтепродукты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10,0%, направляемых из областного бюджета в местный</a:t>
                      </a:r>
                      <a:r>
                        <a:rPr lang="ru-RU" sz="1600" baseline="0" dirty="0">
                          <a:solidFill>
                            <a:schemeClr val="tx1"/>
                          </a:solidFill>
                        </a:rPr>
                        <a:t> бюджет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 согласно дифференцированному нормативу в зависимости от протяженности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</a:rPr>
                        <a:t>и видов покрытий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 автомобильных дорог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2563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Местные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Налог на имущество физических лиц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84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Земельный налог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82688" y="277813"/>
            <a:ext cx="6778625" cy="1143000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ln w="12700">
                  <a:solidFill>
                    <a:schemeClr val="tx1">
                      <a:tint val="95000"/>
                    </a:schemeClr>
                  </a:solidFill>
                </a:ln>
                <a:gradFill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</a:gradFill>
                <a:effectLst>
                  <a:outerShdw blurRad="127000" algn="tl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200" b="1" kern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сведения </a:t>
            </a:r>
            <a:br>
              <a:rPr lang="ru-RU" altLang="ru-RU" sz="3200" b="1" kern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kern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межбюджетных отношениях</a:t>
            </a: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2428859" y="1785927"/>
            <a:ext cx="4230703" cy="2214578"/>
          </a:xfrm>
          <a:prstGeom prst="octagon">
            <a:avLst>
              <a:gd name="adj" fmla="val 2928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b="1" i="1" dirty="0"/>
              <a:t>Межбюджетные трансферты</a:t>
            </a:r>
            <a:r>
              <a:rPr lang="ru-RU" altLang="ru-RU" dirty="0"/>
              <a:t> – </a:t>
            </a:r>
          </a:p>
          <a:p>
            <a:pPr algn="ctr"/>
            <a:r>
              <a:rPr lang="ru-RU" altLang="ru-RU" sz="1600" dirty="0"/>
              <a:t>это средства,</a:t>
            </a:r>
          </a:p>
          <a:p>
            <a:pPr algn="ctr"/>
            <a:r>
              <a:rPr lang="ru-RU" altLang="ru-RU" sz="1600" dirty="0"/>
              <a:t>предоставляемые одним бюджетом</a:t>
            </a:r>
          </a:p>
          <a:p>
            <a:pPr algn="ctr"/>
            <a:r>
              <a:rPr lang="ru-RU" altLang="ru-RU" sz="1600" dirty="0"/>
              <a:t>бюджетной системы Российской Федерации</a:t>
            </a:r>
          </a:p>
          <a:p>
            <a:pPr algn="ctr"/>
            <a:r>
              <a:rPr lang="ru-RU" altLang="ru-RU" sz="1600" dirty="0"/>
              <a:t>другому бюджету бюджетной системы </a:t>
            </a:r>
          </a:p>
          <a:p>
            <a:pPr algn="ctr"/>
            <a:r>
              <a:rPr lang="ru-RU" altLang="ru-RU" sz="1600" dirty="0"/>
              <a:t>Российской Федерации</a:t>
            </a:r>
          </a:p>
        </p:txBody>
      </p:sp>
      <p:sp>
        <p:nvSpPr>
          <p:cNvPr id="5" name="Document"/>
          <p:cNvSpPr>
            <a:spLocks noEditPoints="1" noChangeArrowheads="1"/>
          </p:cNvSpPr>
          <p:nvPr/>
        </p:nvSpPr>
        <p:spPr bwMode="auto">
          <a:xfrm>
            <a:off x="250825" y="1571612"/>
            <a:ext cx="2017713" cy="214314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b="1" i="1" dirty="0"/>
              <a:t>Дотации</a:t>
            </a:r>
            <a:r>
              <a:rPr lang="ru-RU" i="1" dirty="0"/>
              <a:t> </a:t>
            </a:r>
            <a:r>
              <a:rPr lang="ru-RU" sz="1400" i="1" dirty="0"/>
              <a:t>(</a:t>
            </a:r>
            <a:r>
              <a:rPr lang="ru-RU" sz="1400" dirty="0"/>
              <a:t>от лат. "</a:t>
            </a:r>
            <a:r>
              <a:rPr lang="en-US" sz="1400" dirty="0" err="1"/>
              <a:t>Dotatio</a:t>
            </a:r>
            <a:r>
              <a:rPr lang="ru-RU" sz="1400" dirty="0"/>
              <a:t>" – дар, пожертвование</a:t>
            </a:r>
            <a:r>
              <a:rPr lang="ru-RU" sz="1400" i="1" dirty="0"/>
              <a:t>) – </a:t>
            </a:r>
            <a:r>
              <a:rPr lang="ru-RU" sz="1400" dirty="0"/>
              <a:t>предоставляются без определения конкретной цели их использования</a:t>
            </a:r>
            <a:endParaRPr lang="ru-RU" sz="1400" i="1" dirty="0"/>
          </a:p>
        </p:txBody>
      </p:sp>
      <p:sp>
        <p:nvSpPr>
          <p:cNvPr id="6" name="Document"/>
          <p:cNvSpPr>
            <a:spLocks noEditPoints="1" noChangeArrowheads="1"/>
          </p:cNvSpPr>
          <p:nvPr/>
        </p:nvSpPr>
        <p:spPr bwMode="auto">
          <a:xfrm>
            <a:off x="250825" y="4357695"/>
            <a:ext cx="3384550" cy="1785949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i="1" dirty="0"/>
              <a:t>Субвенции</a:t>
            </a:r>
            <a:r>
              <a:rPr lang="ru-RU" dirty="0"/>
              <a:t> </a:t>
            </a:r>
            <a:r>
              <a:rPr lang="ru-RU" sz="1400" dirty="0"/>
              <a:t>(от лат. "</a:t>
            </a:r>
            <a:r>
              <a:rPr lang="en-US" sz="1400" dirty="0" err="1"/>
              <a:t>Subvenire</a:t>
            </a:r>
            <a:r>
              <a:rPr lang="ru-RU" sz="1400" dirty="0"/>
              <a:t>" –</a:t>
            </a:r>
            <a:r>
              <a:rPr lang="en-US" sz="1400" dirty="0"/>
              <a:t> </a:t>
            </a:r>
            <a:r>
              <a:rPr lang="ru-RU" sz="1400" dirty="0"/>
              <a:t>приходить на помощь) – предоставляются на финансирование "переданных" другим публично-правовым образованиям полномочий</a:t>
            </a:r>
            <a:endParaRPr lang="ru-RU" dirty="0"/>
          </a:p>
        </p:txBody>
      </p:sp>
      <p:sp>
        <p:nvSpPr>
          <p:cNvPr id="7" name="Document"/>
          <p:cNvSpPr>
            <a:spLocks noEditPoints="1" noChangeArrowheads="1"/>
          </p:cNvSpPr>
          <p:nvPr/>
        </p:nvSpPr>
        <p:spPr bwMode="auto">
          <a:xfrm>
            <a:off x="5508625" y="4357695"/>
            <a:ext cx="3455988" cy="17859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i="1" dirty="0"/>
              <a:t>Субсидии</a:t>
            </a:r>
            <a:r>
              <a:rPr lang="ru-RU" dirty="0"/>
              <a:t> </a:t>
            </a:r>
            <a:r>
              <a:rPr lang="ru-RU" sz="1400" dirty="0"/>
              <a:t>(от лат. "</a:t>
            </a:r>
            <a:r>
              <a:rPr lang="en-US" sz="1400" dirty="0" err="1"/>
              <a:t>Subsidium</a:t>
            </a:r>
            <a:r>
              <a:rPr lang="ru-RU" sz="1400" dirty="0"/>
              <a:t>" – поддержка) – предоставляются на условиях долевого </a:t>
            </a:r>
            <a:r>
              <a:rPr lang="ru-RU" sz="1400" dirty="0" err="1"/>
              <a:t>софинансирования</a:t>
            </a:r>
            <a:r>
              <a:rPr lang="ru-RU" sz="1400" dirty="0"/>
              <a:t> расходов других бюджетов</a:t>
            </a:r>
          </a:p>
        </p:txBody>
      </p:sp>
      <p:sp>
        <p:nvSpPr>
          <p:cNvPr id="8" name="Document"/>
          <p:cNvSpPr>
            <a:spLocks noEditPoints="1" noChangeArrowheads="1"/>
          </p:cNvSpPr>
          <p:nvPr/>
        </p:nvSpPr>
        <p:spPr bwMode="auto">
          <a:xfrm>
            <a:off x="6732588" y="1571612"/>
            <a:ext cx="2125692" cy="2071702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i="1" dirty="0"/>
              <a:t>Иные межбюджетные трансферты</a:t>
            </a:r>
            <a:r>
              <a:rPr lang="ru-RU" dirty="0"/>
              <a:t> – </a:t>
            </a:r>
            <a:r>
              <a:rPr lang="ru-RU" sz="1400" dirty="0"/>
              <a:t>предоставляются на определённые цели</a:t>
            </a:r>
          </a:p>
        </p:txBody>
      </p:sp>
    </p:spTree>
    <p:extLst>
      <p:ext uri="{BB962C8B-B14F-4D97-AF65-F5344CB8AC3E}">
        <p14:creationId xmlns:p14="http://schemas.microsoft.com/office/powerpoint/2010/main" val="718602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0456" y="260350"/>
            <a:ext cx="6923088" cy="525444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ln w="12700">
                  <a:solidFill>
                    <a:schemeClr val="tx1">
                      <a:tint val="95000"/>
                    </a:schemeClr>
                  </a:solidFill>
                </a:ln>
                <a:gradFill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</a:gradFill>
                <a:effectLst>
                  <a:outerShdw blurRad="127000" algn="tl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600" b="1" kern="0" dirty="0">
                <a:latin typeface="Arial" charset="0"/>
              </a:rPr>
              <a:t>Основные доходные источники бюджета муниципального образования «Невель»</a:t>
            </a:r>
            <a:br>
              <a:rPr lang="ru-RU" altLang="ru-RU" sz="1600" b="1" kern="0" dirty="0">
                <a:latin typeface="Arial" charset="0"/>
              </a:rPr>
            </a:br>
            <a:r>
              <a:rPr lang="ru-RU" altLang="ru-RU" sz="1600" b="1" kern="0" dirty="0">
                <a:latin typeface="Arial" charset="0"/>
              </a:rPr>
              <a:t>  на </a:t>
            </a:r>
            <a:r>
              <a:rPr lang="ru-RU" altLang="ru-RU" sz="1600" b="1" kern="0" dirty="0" smtClean="0">
                <a:latin typeface="Arial" charset="0"/>
              </a:rPr>
              <a:t>2023 </a:t>
            </a:r>
            <a:r>
              <a:rPr lang="ru-RU" altLang="ru-RU" sz="1600" b="1" kern="0" dirty="0">
                <a:latin typeface="Arial" charset="0"/>
              </a:rPr>
              <a:t>год и на плановый период </a:t>
            </a:r>
            <a:r>
              <a:rPr lang="ru-RU" altLang="ru-RU" sz="1600" b="1" kern="0" dirty="0" smtClean="0">
                <a:latin typeface="Arial" charset="0"/>
              </a:rPr>
              <a:t>2024 </a:t>
            </a:r>
            <a:r>
              <a:rPr lang="ru-RU" altLang="ru-RU" sz="1600" b="1" kern="0" dirty="0">
                <a:latin typeface="Arial" charset="0"/>
              </a:rPr>
              <a:t>и </a:t>
            </a:r>
            <a:r>
              <a:rPr lang="ru-RU" altLang="ru-RU" sz="1600" b="1" kern="0" dirty="0" smtClean="0">
                <a:latin typeface="Arial" charset="0"/>
              </a:rPr>
              <a:t>2025 </a:t>
            </a:r>
            <a:r>
              <a:rPr lang="ru-RU" altLang="ru-RU" sz="1600" b="1" kern="0" dirty="0">
                <a:latin typeface="Arial" charset="0"/>
              </a:rPr>
              <a:t>годы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100542"/>
              </p:ext>
            </p:extLst>
          </p:nvPr>
        </p:nvGraphicFramePr>
        <p:xfrm>
          <a:off x="395536" y="1052737"/>
          <a:ext cx="8208912" cy="4447908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430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42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00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10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10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10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103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491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2023 </a:t>
                      </a:r>
                      <a:r>
                        <a:rPr lang="ru-RU" sz="1000" u="none" strike="noStrike" dirty="0">
                          <a:effectLst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2024 </a:t>
                      </a:r>
                      <a:r>
                        <a:rPr lang="ru-RU" sz="1000" u="none" strike="noStrike" dirty="0">
                          <a:effectLst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2025 </a:t>
                      </a:r>
                      <a:r>
                        <a:rPr lang="ru-RU" sz="1000" u="none" strike="noStrike" dirty="0">
                          <a:effectLst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9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Сумма тыс.руб.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% к общему объему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Сумма тыс.руб.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% к общему объему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Сумма тыс.руб.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% к общему объему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9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НАЛОГОВЫЕ И НЕНАЛОГОВЫЕ ДОХОДЫ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27137,0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27899,0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28777,0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/>
                        <a:t>Налог на доходы физических лиц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16600,0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17100,0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59,4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35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/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4273,0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4409,0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15,8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4671,0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/>
                        <a:t>Налог на имущество физических лиц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1157,0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/>
                        <a:t>Земельный налог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4702,0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16,9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4800,0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u="none" strike="noStrike" dirty="0"/>
                        <a:t>Итого налоговых доходов</a:t>
                      </a:r>
                      <a:endParaRPr lang="ru-RU" sz="1000" b="0" i="1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26106,0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76,7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26868,0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96,3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27751,0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96,4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377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/>
                        <a:t>Доходы, получаемые в виде арендной либо иной платы за передачу в возмездное пользование государственного и муниципального имущества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920,7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916,0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3377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 dirty="0"/>
                        <a:t>Прочие доходы от использования имущества и прав, находящихся в государственной и муниципальной собственности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062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/>
                        <a:t>Доходы от продажи земельных участков, находящихся в государственной и муниципальной собственности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u="none" strike="noStrike" dirty="0"/>
                        <a:t>Итого неналоговых доходов</a:t>
                      </a:r>
                      <a:endParaRPr lang="ru-RU" sz="1000" b="0" i="1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1031,0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1031,0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1026,0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/>
                        <a:t>БЕЗВОЗМЕЗДНЫЕ ПОСТУПЛЕНИЯ</a:t>
                      </a:r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6916,0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6444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Прочие субсидии бюджетам городских поселений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47112804"/>
                  </a:ext>
                </a:extLst>
              </a:tr>
              <a:tr h="433779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Субсидии</a:t>
                      </a:r>
                      <a:r>
                        <a:rPr lang="ru-RU" sz="1000" u="none" strike="noStrike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</a:rPr>
                        <a:t>бюджетам</a:t>
                      </a:r>
                      <a:r>
                        <a:rPr lang="ru-RU" sz="1000" u="none" strike="noStrike" baseline="0" dirty="0">
                          <a:solidFill>
                            <a:schemeClr val="tx1"/>
                          </a:solidFill>
                        </a:rPr>
                        <a:t> на обустройство и восстановление воинских захоронений, находящихся в государственной собственности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4473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Прочие межбюджетные трансферты, передаваемые бюджетам городских поселений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1716023"/>
                  </a:ext>
                </a:extLst>
              </a:tr>
              <a:tr h="14915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u="none" strike="noStrike" dirty="0"/>
                        <a:t>ИТОГО ДОХОДОВ</a:t>
                      </a:r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34053,0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27899,0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28777,0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8082" marR="8082" marT="80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886" y="5506471"/>
            <a:ext cx="903649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Доходы  бюджета поселения на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запланированы в сумме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34053,0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из них собственные доходы 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27137,0,0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на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- в сумме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27899,0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из них собственные доходы 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27899,0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на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- в сумме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28777,0 тыс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рублей, из них собственные доходы 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28777,0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Базовыми параметрами при расчете доходов на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 приняты оценка налоговой базы по отдельным видам налогов и прогнозы администраторов доходов.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638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164" y="428604"/>
            <a:ext cx="5876940" cy="624132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>
              <a:buNone/>
            </a:pPr>
            <a:r>
              <a:rPr lang="ru-RU" altLang="ru-RU" sz="1600" kern="0" dirty="0"/>
              <a:t>Структура доходов бюджета муниципального образования «Невель» на </a:t>
            </a:r>
            <a:r>
              <a:rPr lang="ru-RU" altLang="ru-RU" sz="1600" kern="0" dirty="0" smtClean="0"/>
              <a:t>2023 </a:t>
            </a:r>
            <a:r>
              <a:rPr lang="ru-RU" altLang="ru-RU" sz="1600" kern="0" dirty="0"/>
              <a:t>год</a:t>
            </a:r>
            <a:br>
              <a:rPr lang="ru-RU" altLang="ru-RU" sz="1600" kern="0" dirty="0"/>
            </a:br>
            <a:endParaRPr lang="ru-RU" sz="1600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DE66A61D-E572-45A4-B8BC-52EB08F0F8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1534968"/>
              </p:ext>
            </p:extLst>
          </p:nvPr>
        </p:nvGraphicFramePr>
        <p:xfrm>
          <a:off x="683568" y="1219200"/>
          <a:ext cx="7674619" cy="4946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332656"/>
            <a:ext cx="7478217" cy="792088"/>
          </a:xfrm>
        </p:spPr>
        <p:txBody>
          <a:bodyPr/>
          <a:lstStyle/>
          <a:p>
            <a:pPr algn="ctr"/>
            <a:r>
              <a:rPr lang="ru-RU" altLang="ru-RU" sz="1600" kern="0" dirty="0">
                <a:latin typeface="+mn-lt"/>
              </a:rPr>
              <a:t>Структура доходов бюджета муниципального образования</a:t>
            </a:r>
            <a:br>
              <a:rPr lang="ru-RU" altLang="ru-RU" sz="1600" kern="0" dirty="0">
                <a:latin typeface="+mn-lt"/>
              </a:rPr>
            </a:br>
            <a:r>
              <a:rPr lang="ru-RU" altLang="ru-RU" sz="1600" kern="0" dirty="0">
                <a:latin typeface="+mn-lt"/>
              </a:rPr>
              <a:t> «Невель» на плановый период </a:t>
            </a:r>
            <a:r>
              <a:rPr lang="ru-RU" altLang="ru-RU" sz="1600" kern="0" dirty="0" smtClean="0">
                <a:latin typeface="+mn-lt"/>
              </a:rPr>
              <a:t>2024 </a:t>
            </a:r>
            <a:r>
              <a:rPr lang="ru-RU" altLang="ru-RU" sz="1600" kern="0" dirty="0">
                <a:latin typeface="+mn-lt"/>
              </a:rPr>
              <a:t>и </a:t>
            </a:r>
            <a:r>
              <a:rPr lang="ru-RU" altLang="ru-RU" sz="1600" kern="0" dirty="0" smtClean="0">
                <a:latin typeface="+mn-lt"/>
              </a:rPr>
              <a:t>2025 </a:t>
            </a:r>
            <a:r>
              <a:rPr lang="ru-RU" altLang="ru-RU" sz="1600" kern="0" dirty="0">
                <a:latin typeface="+mn-lt"/>
              </a:rPr>
              <a:t>годов</a:t>
            </a:r>
            <a:r>
              <a:rPr lang="ru-RU" altLang="ru-RU" sz="4400" kern="0" dirty="0">
                <a:latin typeface="+mn-lt"/>
              </a:rPr>
              <a:t/>
            </a:r>
            <a:br>
              <a:rPr lang="ru-RU" altLang="ru-RU" sz="4400" kern="0" dirty="0">
                <a:latin typeface="+mn-lt"/>
              </a:rPr>
            </a:br>
            <a:endParaRPr lang="ru-RU" sz="4400" dirty="0">
              <a:latin typeface="+mn-lt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062056"/>
              </p:ext>
            </p:extLst>
          </p:nvPr>
        </p:nvGraphicFramePr>
        <p:xfrm>
          <a:off x="179513" y="1219200"/>
          <a:ext cx="4176463" cy="545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1515511"/>
              </p:ext>
            </p:extLst>
          </p:nvPr>
        </p:nvGraphicFramePr>
        <p:xfrm>
          <a:off x="4572000" y="1219200"/>
          <a:ext cx="4320480" cy="537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8319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00113" y="260350"/>
            <a:ext cx="7772400" cy="720378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ln w="12700">
                  <a:solidFill>
                    <a:schemeClr val="tx1">
                      <a:tint val="95000"/>
                    </a:schemeClr>
                  </a:solidFill>
                </a:ln>
                <a:gradFill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</a:gradFill>
                <a:effectLst>
                  <a:outerShdw blurRad="127000" algn="tl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800" b="1" kern="0" dirty="0"/>
              <a:t>Структура расходов бюджета</a:t>
            </a:r>
            <a:br>
              <a:rPr lang="ru-RU" altLang="ru-RU" sz="1800" b="1" kern="0" dirty="0"/>
            </a:br>
            <a:r>
              <a:rPr lang="ru-RU" altLang="ru-RU" sz="1800" b="1" kern="0" dirty="0"/>
              <a:t>муниципального образования </a:t>
            </a:r>
            <a:r>
              <a:rPr lang="ru-RU" altLang="ru-RU" sz="1800" b="1" kern="0"/>
              <a:t>«Невель»</a:t>
            </a:r>
            <a:r>
              <a:rPr lang="ru-RU" altLang="ru-RU" sz="1800" b="1" kern="0" dirty="0"/>
              <a:t/>
            </a:r>
            <a:br>
              <a:rPr lang="ru-RU" altLang="ru-RU" sz="1800" b="1" kern="0" dirty="0"/>
            </a:br>
            <a:r>
              <a:rPr lang="ru-RU" altLang="ru-RU" sz="2400" b="1" kern="0" dirty="0"/>
              <a:t> </a:t>
            </a:r>
          </a:p>
        </p:txBody>
      </p:sp>
      <p:graphicFrame>
        <p:nvGraphicFramePr>
          <p:cNvPr id="3" name="Group 29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235533"/>
              </p:ext>
            </p:extLst>
          </p:nvPr>
        </p:nvGraphicFramePr>
        <p:xfrm>
          <a:off x="285720" y="1142984"/>
          <a:ext cx="8501121" cy="4607052"/>
        </p:xfrm>
        <a:graphic>
          <a:graphicData uri="http://schemas.openxmlformats.org/drawingml/2006/table">
            <a:tbl>
              <a:tblPr/>
              <a:tblGrid>
                <a:gridCol w="7143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5725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18866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Раздел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Показатель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2023 </a:t>
                      </a: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2024 </a:t>
                      </a: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2025 </a:t>
                      </a: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88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бюджет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%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бюджет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%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бюджет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%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510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5265,2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880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501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11551,0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8817,1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9211,9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880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                   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t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17067,8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b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t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13150,2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b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t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12892,0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b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880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10 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t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b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190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Условно</a:t>
                      </a:r>
                      <a:r>
                        <a:rPr lang="ru-RU" sz="14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утвержденные расходы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t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 fontAlgn="b">
                        <a:buFont typeface="Arial" pitchFamily="34" charset="0"/>
                        <a:buNone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33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ВСЕГО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34053,0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27899,0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100,0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28777,0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Text Box 2897"/>
          <p:cNvSpPr txBox="1">
            <a:spLocks noChangeArrowheads="1"/>
          </p:cNvSpPr>
          <p:nvPr/>
        </p:nvSpPr>
        <p:spPr bwMode="auto">
          <a:xfrm>
            <a:off x="6929455" y="764704"/>
            <a:ext cx="17430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ru-RU" altLang="ru-RU" sz="1000" dirty="0" err="1"/>
              <a:t>тыс.руб</a:t>
            </a:r>
            <a:r>
              <a:rPr lang="ru-RU" altLang="ru-RU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732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001056" cy="857256"/>
          </a:xfrm>
        </p:spPr>
        <p:txBody>
          <a:bodyPr/>
          <a:lstStyle/>
          <a:p>
            <a:pPr algn="ctr"/>
            <a:r>
              <a:rPr lang="ru-RU" altLang="ru-RU" sz="1800" kern="0" dirty="0"/>
              <a:t>Структура расходов бюджета муниципального образования</a:t>
            </a:r>
            <a:br>
              <a:rPr lang="ru-RU" altLang="ru-RU" sz="1800" kern="0" dirty="0"/>
            </a:br>
            <a:r>
              <a:rPr lang="ru-RU" altLang="ru-RU" sz="1800" kern="0" dirty="0"/>
              <a:t> «Невель» на </a:t>
            </a:r>
            <a:r>
              <a:rPr lang="ru-RU" altLang="ru-RU" sz="1800" kern="0" dirty="0" smtClean="0"/>
              <a:t>2023 </a:t>
            </a:r>
            <a:r>
              <a:rPr lang="ru-RU" altLang="ru-RU" sz="1800" kern="0" dirty="0"/>
              <a:t>год </a:t>
            </a:r>
            <a:endParaRPr lang="ru-RU" sz="18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932454"/>
              </p:ext>
            </p:extLst>
          </p:nvPr>
        </p:nvGraphicFramePr>
        <p:xfrm>
          <a:off x="1619672" y="2060848"/>
          <a:ext cx="626469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5" y="476672"/>
            <a:ext cx="7929618" cy="1152128"/>
          </a:xfrm>
        </p:spPr>
        <p:txBody>
          <a:bodyPr/>
          <a:lstStyle/>
          <a:p>
            <a:pPr algn="ctr"/>
            <a:r>
              <a:rPr lang="ru-RU" altLang="ru-RU" sz="2000" kern="0" dirty="0"/>
              <a:t>Структура расходов бюджета муниципального образования «Невель» на плановый период </a:t>
            </a:r>
            <a:r>
              <a:rPr lang="ru-RU" altLang="ru-RU" sz="2000" kern="0" dirty="0" smtClean="0"/>
              <a:t>2024 </a:t>
            </a:r>
            <a:r>
              <a:rPr lang="ru-RU" altLang="ru-RU" sz="2000" kern="0" dirty="0"/>
              <a:t>и </a:t>
            </a:r>
            <a:r>
              <a:rPr lang="ru-RU" altLang="ru-RU" sz="2000" kern="0" dirty="0" smtClean="0"/>
              <a:t>2025 </a:t>
            </a:r>
            <a:r>
              <a:rPr lang="ru-RU" altLang="ru-RU" sz="2000" kern="0" dirty="0"/>
              <a:t>годов </a:t>
            </a:r>
            <a:endParaRPr lang="ru-RU" sz="20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2966652"/>
              </p:ext>
            </p:extLst>
          </p:nvPr>
        </p:nvGraphicFramePr>
        <p:xfrm>
          <a:off x="179512" y="1484784"/>
          <a:ext cx="4176463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1066507"/>
              </p:ext>
            </p:extLst>
          </p:nvPr>
        </p:nvGraphicFramePr>
        <p:xfrm>
          <a:off x="4499992" y="2564904"/>
          <a:ext cx="4367808" cy="4111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4569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28736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реализацию принятой муниципальной программы в бюджете муниципального образования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предусмотрено: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33 438,0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26 786,5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26 923,1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36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414767"/>
              </p:ext>
            </p:extLst>
          </p:nvPr>
        </p:nvGraphicFramePr>
        <p:xfrm>
          <a:off x="857225" y="428604"/>
          <a:ext cx="7572427" cy="50221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316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557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57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92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615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</a:t>
                      </a:r>
                      <a:r>
                        <a:rPr lang="ru-RU" sz="16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программы: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Комплексное развитие систем инфраструктуры и благоустройства муниципального образования «Невель»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2024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2025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9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1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подпрограмм, расходы всего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33438,0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26786,5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26923,1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4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безопасности населения и объектов на территории поселения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систем и объектов жилищно-коммунальной инфраструктуры и благоустройство территории поселения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17222,8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13305,2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13047,0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Развитие автомобильных дорог общего пользования местного значения и обеспечение безопасности дорожного движения в муниципальном образовании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11551,0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8817,1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9211,9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Обеспечение функционирования органов местного самоуправления муниципального образования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4564,2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4564,2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4564,2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627" marR="51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395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260648"/>
            <a:ext cx="8856984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rgbClr val="00B0F0"/>
                </a:solidFill>
                <a:effectLst/>
              </a:rPr>
              <a:t>Уважаемые жители городского поселения</a:t>
            </a:r>
            <a:br>
              <a:rPr lang="ru-RU" sz="3200" b="1" i="1" dirty="0">
                <a:solidFill>
                  <a:srgbClr val="00B0F0"/>
                </a:solidFill>
                <a:effectLst/>
              </a:rPr>
            </a:br>
            <a:r>
              <a:rPr lang="ru-RU" sz="3200" i="1" dirty="0">
                <a:solidFill>
                  <a:srgbClr val="00B0F0"/>
                </a:solidFill>
                <a:effectLst/>
              </a:rPr>
              <a:t>«Невель»</a:t>
            </a:r>
            <a:r>
              <a:rPr lang="ru-RU" sz="3200" b="1" i="1" dirty="0">
                <a:solidFill>
                  <a:srgbClr val="00B0F0"/>
                </a:solidFill>
                <a:effectLst/>
              </a:rPr>
              <a:t>!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7016" y="1571612"/>
            <a:ext cx="8714140" cy="4821116"/>
          </a:xfrm>
        </p:spPr>
        <p:txBody>
          <a:bodyPr>
            <a:normAutofit fontScale="250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7200" dirty="0"/>
          </a:p>
          <a:p>
            <a:pPr algn="just">
              <a:buNone/>
            </a:pPr>
            <a:r>
              <a:rPr lang="ru-RU" sz="7200" dirty="0"/>
              <a:t>		</a:t>
            </a:r>
            <a:r>
              <a:rPr lang="ru-RU" sz="8000" dirty="0"/>
              <a:t>Стремительные изменения социальной, экономической и финансовой систем, разнообразие и сложность финансовых продуктов требуют повышения уровня финансовой грамотности и ответственности граждан. </a:t>
            </a:r>
          </a:p>
          <a:p>
            <a:pPr algn="just">
              <a:buNone/>
            </a:pPr>
            <a:endParaRPr lang="ru-RU" sz="8000" dirty="0"/>
          </a:p>
          <a:p>
            <a:pPr algn="just">
              <a:buNone/>
            </a:pPr>
            <a:r>
              <a:rPr lang="ru-RU" sz="8000" dirty="0"/>
              <a:t>		Понимание основ финансового планирования позволит эффективно управлять не только собственными, но и общественными финансами, реализуя тем самым принципы местного самоуправления.</a:t>
            </a:r>
          </a:p>
          <a:p>
            <a:pPr algn="just">
              <a:buNone/>
            </a:pPr>
            <a:r>
              <a:rPr lang="ru-RU" sz="8000" dirty="0"/>
              <a:t> </a:t>
            </a:r>
          </a:p>
          <a:p>
            <a:pPr algn="just">
              <a:buNone/>
            </a:pPr>
            <a:r>
              <a:rPr lang="ru-RU" sz="8000" dirty="0"/>
              <a:t>		Данный документ - «Бюджет для граждан» - содержит основные положения и параметры бюджета </a:t>
            </a:r>
            <a:r>
              <a:rPr lang="ru-RU" sz="8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«Невель»</a:t>
            </a:r>
            <a:r>
              <a:rPr lang="ru-RU" sz="8000" dirty="0"/>
              <a:t> на </a:t>
            </a:r>
            <a:r>
              <a:rPr lang="ru-RU" sz="8000" dirty="0" smtClean="0"/>
              <a:t>2023 </a:t>
            </a:r>
            <a:r>
              <a:rPr lang="ru-RU" sz="8000" dirty="0"/>
              <a:t>год и плановый период </a:t>
            </a:r>
            <a:r>
              <a:rPr lang="ru-RU" sz="8000" dirty="0" smtClean="0"/>
              <a:t>2024 </a:t>
            </a:r>
            <a:r>
              <a:rPr lang="ru-RU" sz="8000" dirty="0"/>
              <a:t>и </a:t>
            </a:r>
            <a:r>
              <a:rPr lang="ru-RU" sz="8000" dirty="0" smtClean="0"/>
              <a:t>2025 </a:t>
            </a:r>
            <a:r>
              <a:rPr lang="ru-RU" sz="8000" dirty="0"/>
              <a:t>годов в доступной форме, что позволит гражданам активно участвовать в управлении финансами поселения, понимая конкретные направления и результаты использования бюджетных средств. </a:t>
            </a:r>
          </a:p>
        </p:txBody>
      </p:sp>
    </p:spTree>
    <p:extLst>
      <p:ext uri="{BB962C8B-B14F-4D97-AF65-F5344CB8AC3E}">
        <p14:creationId xmlns:p14="http://schemas.microsoft.com/office/powerpoint/2010/main" val="1998546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215370" cy="407196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 муниципальной программы предусматривается реализация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основных мероприятий, выделенных в структуре подпрограмм: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Подпрограмма «Обеспечение безопасности населения и объектов на территории поселения». Подпрограммой предусматривается реализация мероприятий по организации первичных мер пожарной безопасности поселения.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Подпрограмма «Развитие систем и объектов жилищно-коммунальной инфраструктуры и благоустройство территории поселения». Подпрограммой предусматривается реализация мероприятий по обеспечению работы объектов коммунальной инфраструктуры и благоустройства территории, организации содержания мест захоронения.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Подпрограмма «Развитие автомобильных дорог общего пользования местного значения и обеспечение безопасности дорожного движения в муниципальном образовании». Мероприятия данной подпрограммы  направлены развитие сети автомобильных дорог общего пользования местного значения и обеспечение безопасности дорожного движения.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Подпрограмма «Обеспечение функционирования органов местного самоуправления муниципального образования». Мероприятия данной подпрограммы  направлены на повышение эффективности муниципального управления, устойчивости бюджетной системы.</a:t>
            </a:r>
          </a:p>
          <a:p>
            <a:pPr algn="just"/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318" y="188640"/>
            <a:ext cx="8964488" cy="138297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1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МУНИЦИПАЛЬНАЯ      ПРОГРАММА </a:t>
            </a:r>
            <a:br>
              <a:rPr lang="ru-RU" sz="1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Невель</a:t>
            </a:r>
            <a:r>
              <a:rPr lang="ru-RU" sz="1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«Комплексное развитие систем инфраструктуры и благоустройства муниципального образования «Невель»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34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556792"/>
            <a:ext cx="7172870" cy="47297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  <a:t>«Бюджет для граждан» </a:t>
            </a:r>
            <a:b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</a:br>
            <a: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  <a:t>Подготовлен Финансовым Управлением Администрации Невельского района</a:t>
            </a:r>
            <a:b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</a:br>
            <a: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  <a:t/>
            </a:r>
            <a:b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</a:br>
            <a: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  <a:t/>
            </a:r>
            <a:br>
              <a:rPr lang="ru-RU" altLang="en-US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</a:br>
            <a:r>
              <a:rPr lang="ru-RU" altLang="ru-RU" sz="1800" b="1" dirty="0">
                <a:solidFill>
                  <a:schemeClr val="tx2">
                    <a:lumMod val="50000"/>
                  </a:schemeClr>
                </a:solidFill>
                <a:latin typeface="Constantia" pitchFamily="18" charset="0"/>
              </a:rPr>
              <a:t>Информацию</a:t>
            </a:r>
            <a:r>
              <a:rPr lang="ru-RU" altLang="ru-RU" sz="1800" b="1" dirty="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altLang="ru-RU" sz="1800" b="1" dirty="0">
                <a:solidFill>
                  <a:schemeClr val="tx2">
                    <a:lumMod val="50000"/>
                  </a:schemeClr>
                </a:solidFill>
                <a:latin typeface="Constantia" pitchFamily="18" charset="0"/>
              </a:rPr>
              <a:t>о бюджете можно получить на официальном сайте </a:t>
            </a:r>
            <a:br>
              <a:rPr lang="ru-RU" altLang="ru-RU" sz="1800" b="1" dirty="0">
                <a:solidFill>
                  <a:schemeClr val="tx2">
                    <a:lumMod val="50000"/>
                  </a:schemeClr>
                </a:solidFill>
                <a:latin typeface="Constantia" pitchFamily="18" charset="0"/>
              </a:rPr>
            </a:br>
            <a:r>
              <a:rPr lang="ru-RU" altLang="ru-RU" sz="1800" b="1" dirty="0">
                <a:solidFill>
                  <a:schemeClr val="tx2">
                    <a:lumMod val="50000"/>
                  </a:schemeClr>
                </a:solidFill>
                <a:latin typeface="Constantia" pitchFamily="18" charset="0"/>
              </a:rPr>
              <a:t>МО «Невельский район» по адресу: </a:t>
            </a:r>
            <a:r>
              <a:rPr lang="en-US" altLang="ru-RU" sz="1800" b="1" dirty="0">
                <a:solidFill>
                  <a:schemeClr val="tx2">
                    <a:lumMod val="50000"/>
                  </a:schemeClr>
                </a:solidFill>
                <a:latin typeface="Constantia" pitchFamily="18" charset="0"/>
              </a:rPr>
              <a:t>http://nevel.reg60.ru/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tique Olive Compact" pitchFamily="34" charset="0"/>
              </a:rPr>
              <a:t/>
            </a:r>
            <a:b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tique Olive Compact" pitchFamily="34" charset="0"/>
              </a:rPr>
            </a:b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620689"/>
            <a:ext cx="8784975" cy="72008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Контактная информация</a:t>
            </a:r>
          </a:p>
        </p:txBody>
      </p:sp>
    </p:spTree>
    <p:extLst>
      <p:ext uri="{BB962C8B-B14F-4D97-AF65-F5344CB8AC3E}">
        <p14:creationId xmlns:p14="http://schemas.microsoft.com/office/powerpoint/2010/main" val="3591878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98296"/>
            <a:ext cx="4104456" cy="6427048"/>
          </a:xfrm>
        </p:spPr>
        <p:txBody>
          <a:bodyPr>
            <a:noAutofit/>
          </a:bodyPr>
          <a:lstStyle/>
          <a:p>
            <a:endParaRPr lang="ru-RU" sz="2000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ru-RU" sz="1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форма образования и расходования денежных средств для решения задач и функций государства и местного самоуправления.</a:t>
            </a:r>
          </a:p>
          <a:p>
            <a:pPr marL="45720" indent="0">
              <a:lnSpc>
                <a:spcPct val="120000"/>
              </a:lnSpc>
              <a:buNone/>
            </a:pP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публично-правовое образование имеет свой БЮДЖЕТ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lvl="0" indent="0">
              <a:lnSpc>
                <a:spcPct val="120000"/>
              </a:lnSpc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Федерация - 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" lvl="0" indent="0">
              <a:lnSpc>
                <a:spcPct val="120000"/>
              </a:lnSpc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Российской Федерации – 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областной, краевой, республиканские бюджеты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45720" lvl="0" indent="0">
              <a:lnSpc>
                <a:spcPct val="120000"/>
              </a:lnSpc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районы, городские округа, городские и сельские поселения – 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бюджеты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b="1" dirty="0"/>
          </a:p>
        </p:txBody>
      </p:sp>
      <p:pic>
        <p:nvPicPr>
          <p:cNvPr id="21506" name="Picture 2" descr="http://www.tvs-media.ru/images/stories/news/2014/12/02/erty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3837811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5110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500042"/>
            <a:ext cx="4248472" cy="43204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БЮДЖЕТНАЯ СИСТЕМА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3960" y="1124744"/>
            <a:ext cx="8568952" cy="923330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</a:t>
            </a:r>
            <a:r>
              <a:rPr lang="ru-RU" sz="16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ЭТО</a:t>
            </a:r>
            <a:r>
              <a:rPr lang="ru-RU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100404"/>
            <a:ext cx="7128792" cy="53650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Б</a:t>
            </a:r>
            <a:r>
              <a:rPr lang="ru-RU" sz="2000" dirty="0"/>
              <a:t>ЮДЖЕТНАЯ СИСТЕМА </a:t>
            </a:r>
            <a:r>
              <a:rPr lang="ru-RU" sz="2400" dirty="0"/>
              <a:t>Р</a:t>
            </a:r>
            <a:r>
              <a:rPr lang="ru-RU" sz="2000" dirty="0"/>
              <a:t>ОССИЙСКОЙ </a:t>
            </a:r>
            <a:r>
              <a:rPr lang="ru-RU" sz="2400" dirty="0"/>
              <a:t>Ф</a:t>
            </a:r>
            <a:r>
              <a:rPr lang="ru-RU" sz="2000" dirty="0"/>
              <a:t>ЕДЕРАЦИИ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3960" y="3717699"/>
            <a:ext cx="1791776" cy="1007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Федеральный бюджет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5894" y="3747879"/>
            <a:ext cx="1968199" cy="977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субъектов РФ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765480"/>
            <a:ext cx="1966349" cy="9621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Местные бюджеты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259632" y="2697183"/>
            <a:ext cx="484632" cy="97840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377678" y="2739291"/>
            <a:ext cx="484632" cy="97840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257074" y="2726336"/>
            <a:ext cx="484632" cy="97840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2228" y="5253538"/>
            <a:ext cx="2255555" cy="1343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государственных внебюджетных фондов РФ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5229200"/>
            <a:ext cx="223224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территориальных государственных внебюджетных фондов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97906" y="5817268"/>
            <a:ext cx="17905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городских округов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630653" y="4848364"/>
            <a:ext cx="1346554" cy="1077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</a:t>
            </a:r>
            <a:r>
              <a:rPr lang="ru-RU" sz="1600" dirty="0"/>
              <a:t>муниципальных </a:t>
            </a:r>
            <a:r>
              <a:rPr lang="ru-RU" dirty="0"/>
              <a:t>районов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715273" y="4912371"/>
            <a:ext cx="1419576" cy="1013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поселений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2195736" y="2697183"/>
            <a:ext cx="484632" cy="2532017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170538" y="2697183"/>
            <a:ext cx="484632" cy="2502116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164288" y="4848364"/>
            <a:ext cx="484632" cy="97840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8486076" y="4255599"/>
            <a:ext cx="537629" cy="690952"/>
          </a:xfrm>
          <a:prstGeom prst="curvedLef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5763628" y="4255599"/>
            <a:ext cx="731520" cy="622595"/>
          </a:xfrm>
          <a:prstGeom prst="curved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0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88640"/>
            <a:ext cx="4319336" cy="6480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1800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1800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– поступающие в бюджет поселения денежные средства.</a:t>
            </a:r>
          </a:p>
          <a:p>
            <a:pPr marL="45720" indent="0">
              <a:buNone/>
            </a:pPr>
            <a:r>
              <a:rPr lang="ru-RU" sz="1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– выплачиваемые из бюджета поселения денежные средства.</a:t>
            </a:r>
          </a:p>
          <a:p>
            <a:pPr marL="45720" indent="0">
              <a:buNone/>
            </a:pPr>
            <a:r>
              <a:rPr lang="x-none" sz="1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бюджета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расходов над доходами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 наличии при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нимается решение об источниках покрытия дефицита: использовать имеющиеся остатки, взять в долг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(кредит).</a:t>
            </a:r>
            <a:r>
              <a:rPr lang="ru-RU" sz="1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x-none" sz="1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 бюджета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доходов над расходами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 наличии при</a:t>
            </a:r>
            <a:r>
              <a:rPr lang="x-none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нимается решение как использовать: накапливать резервы, остатки, погашать долг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6" name="Picture 8" descr="http://fs1.ppt4web.ru/images/95232/150526/640/img2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b="8696"/>
          <a:stretch>
            <a:fillRect/>
          </a:stretch>
        </p:blipFill>
        <p:spPr bwMode="auto">
          <a:xfrm>
            <a:off x="58642" y="1323564"/>
            <a:ext cx="4430808" cy="30341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5533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14282" y="857232"/>
            <a:ext cx="8786874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Проект бюджета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муниципального образования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«Невель»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период.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Очередной финансовый год –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на который составляется проект бюджета.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Плановый период –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два финансовых года, следующих за отчетным финансовым годом.</a:t>
            </a:r>
          </a:p>
          <a:p>
            <a:pPr algn="ctr">
              <a:buNone/>
            </a:pPr>
            <a:endParaRPr lang="ru-RU" sz="1800" b="1" dirty="0"/>
          </a:p>
          <a:p>
            <a:pPr algn="ctr">
              <a:buNone/>
            </a:pPr>
            <a:r>
              <a:rPr lang="ru-RU" sz="1800" b="1" dirty="0"/>
              <a:t>  Составление проекта бюджета основывалось на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algn="ctr">
              <a:spcBef>
                <a:spcPct val="0"/>
              </a:spcBef>
              <a:buClr>
                <a:srgbClr val="F14124">
                  <a:lumMod val="75000"/>
                </a:srgbClr>
              </a:buClr>
              <a:buSzPct val="128000"/>
            </a:pP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ОБЩИЕ ХАРАКТЕРИСТИКИ БЮДЖЕТА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3573016"/>
            <a:ext cx="1785950" cy="250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80" y="3582688"/>
            <a:ext cx="1897990" cy="250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</a:t>
            </a: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51376" y="3571437"/>
            <a:ext cx="1643074" cy="250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3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>
              <a:solidFill>
                <a:srgbClr val="00008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flipH="1">
            <a:off x="718717" y="4393413"/>
            <a:ext cx="1571636" cy="157163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Прогнозе социально – экономического развития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 flipH="1">
            <a:off x="6722814" y="4323160"/>
            <a:ext cx="1500198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Муниципальной программе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3540205" y="4357694"/>
            <a:ext cx="1801340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Основных направлениях бюджетной и основных направлениях налоговой политики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7"/>
          <p:cNvSpPr>
            <a:spLocks noChangeArrowheads="1"/>
          </p:cNvSpPr>
          <p:nvPr/>
        </p:nvSpPr>
        <p:spPr bwMode="auto">
          <a:xfrm>
            <a:off x="3635375" y="3068638"/>
            <a:ext cx="2519363" cy="151288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/>
              <a:t>Бюджетный</a:t>
            </a:r>
          </a:p>
          <a:p>
            <a:pPr algn="ctr" eaLnBrk="1" hangingPunct="1"/>
            <a:r>
              <a:rPr lang="ru-RU" altLang="ru-RU" sz="2400" b="1" dirty="0"/>
              <a:t>процесс</a:t>
            </a:r>
          </a:p>
        </p:txBody>
      </p:sp>
      <p:sp>
        <p:nvSpPr>
          <p:cNvPr id="5" name="Oval 29"/>
          <p:cNvSpPr>
            <a:spLocks noChangeArrowheads="1"/>
          </p:cNvSpPr>
          <p:nvPr/>
        </p:nvSpPr>
        <p:spPr bwMode="auto">
          <a:xfrm>
            <a:off x="574675" y="1680548"/>
            <a:ext cx="2736850" cy="158432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Утверждение </a:t>
            </a:r>
          </a:p>
          <a:p>
            <a:pPr algn="ctr" eaLnBrk="1" hangingPunct="1"/>
            <a:r>
              <a:rPr lang="ru-RU" altLang="ru-RU" dirty="0"/>
              <a:t>отчёта об исполнении</a:t>
            </a:r>
          </a:p>
          <a:p>
            <a:pPr algn="ctr" eaLnBrk="1" hangingPunct="1"/>
            <a:r>
              <a:rPr lang="ru-RU" altLang="ru-RU" dirty="0"/>
              <a:t> бюджета </a:t>
            </a:r>
          </a:p>
          <a:p>
            <a:pPr algn="ctr" eaLnBrk="1" hangingPunct="1"/>
            <a:r>
              <a:rPr lang="ru-RU" altLang="ru-RU" dirty="0"/>
              <a:t>предыдущего года</a:t>
            </a:r>
          </a:p>
        </p:txBody>
      </p:sp>
      <p:sp>
        <p:nvSpPr>
          <p:cNvPr id="6" name="Oval 30"/>
          <p:cNvSpPr>
            <a:spLocks noChangeArrowheads="1"/>
          </p:cNvSpPr>
          <p:nvPr/>
        </p:nvSpPr>
        <p:spPr bwMode="auto">
          <a:xfrm>
            <a:off x="756578" y="4101786"/>
            <a:ext cx="2665413" cy="15113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Формирование</a:t>
            </a:r>
          </a:p>
          <a:p>
            <a:pPr algn="ctr" eaLnBrk="1" hangingPunct="1"/>
            <a:r>
              <a:rPr lang="ru-RU" altLang="ru-RU" dirty="0"/>
              <a:t>отчёта об исполнении</a:t>
            </a:r>
          </a:p>
          <a:p>
            <a:pPr algn="ctr" eaLnBrk="1" hangingPunct="1"/>
            <a:r>
              <a:rPr lang="ru-RU" altLang="ru-RU" dirty="0"/>
              <a:t>бюджета </a:t>
            </a:r>
          </a:p>
          <a:p>
            <a:pPr algn="ctr" eaLnBrk="1" hangingPunct="1"/>
            <a:r>
              <a:rPr lang="ru-RU" altLang="ru-RU" dirty="0"/>
              <a:t>предыдущего года</a:t>
            </a:r>
          </a:p>
        </p:txBody>
      </p:sp>
      <p:sp>
        <p:nvSpPr>
          <p:cNvPr id="7" name="Oval 31"/>
          <p:cNvSpPr>
            <a:spLocks noChangeArrowheads="1"/>
          </p:cNvSpPr>
          <p:nvPr/>
        </p:nvSpPr>
        <p:spPr bwMode="auto">
          <a:xfrm>
            <a:off x="3585599" y="5223184"/>
            <a:ext cx="2952750" cy="1295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Исполнение </a:t>
            </a:r>
          </a:p>
          <a:p>
            <a:pPr algn="ctr" eaLnBrk="1" hangingPunct="1"/>
            <a:r>
              <a:rPr lang="ru-RU" altLang="ru-RU" dirty="0"/>
              <a:t>бюджета </a:t>
            </a:r>
          </a:p>
          <a:p>
            <a:pPr algn="ctr" eaLnBrk="1" hangingPunct="1"/>
            <a:r>
              <a:rPr lang="ru-RU" altLang="ru-RU" dirty="0"/>
              <a:t>в текущем году</a:t>
            </a:r>
          </a:p>
        </p:txBody>
      </p:sp>
      <p:sp>
        <p:nvSpPr>
          <p:cNvPr id="8" name="Oval 32"/>
          <p:cNvSpPr>
            <a:spLocks noChangeArrowheads="1"/>
          </p:cNvSpPr>
          <p:nvPr/>
        </p:nvSpPr>
        <p:spPr bwMode="auto">
          <a:xfrm>
            <a:off x="6300788" y="4000504"/>
            <a:ext cx="2520950" cy="157163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Утверждение </a:t>
            </a:r>
          </a:p>
          <a:p>
            <a:pPr algn="ctr" eaLnBrk="1" hangingPunct="1"/>
            <a:r>
              <a:rPr lang="ru-RU" altLang="ru-RU" dirty="0"/>
              <a:t>бюджета</a:t>
            </a:r>
          </a:p>
          <a:p>
            <a:pPr algn="ctr"/>
            <a:r>
              <a:rPr lang="ru-RU" altLang="ru-RU" dirty="0"/>
              <a:t>на очередной год </a:t>
            </a:r>
          </a:p>
          <a:p>
            <a:pPr algn="ctr"/>
            <a:r>
              <a:rPr lang="ru-RU" altLang="ru-RU" dirty="0"/>
              <a:t>и плановый </a:t>
            </a:r>
          </a:p>
          <a:p>
            <a:pPr algn="ctr"/>
            <a:r>
              <a:rPr lang="ru-RU" altLang="ru-RU" dirty="0"/>
              <a:t>период</a:t>
            </a:r>
          </a:p>
        </p:txBody>
      </p:sp>
      <p:sp>
        <p:nvSpPr>
          <p:cNvPr id="9" name="Oval 33"/>
          <p:cNvSpPr>
            <a:spLocks noChangeArrowheads="1"/>
          </p:cNvSpPr>
          <p:nvPr/>
        </p:nvSpPr>
        <p:spPr bwMode="auto">
          <a:xfrm>
            <a:off x="6286082" y="1897016"/>
            <a:ext cx="2643636" cy="167486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Рассмотрение</a:t>
            </a:r>
          </a:p>
          <a:p>
            <a:pPr algn="ctr" eaLnBrk="1" hangingPunct="1"/>
            <a:r>
              <a:rPr lang="ru-RU" altLang="ru-RU" dirty="0"/>
              <a:t>проекта бюджета</a:t>
            </a:r>
          </a:p>
          <a:p>
            <a:pPr algn="ctr"/>
            <a:r>
              <a:rPr lang="ru-RU" altLang="ru-RU" dirty="0"/>
              <a:t>на очередной год </a:t>
            </a:r>
          </a:p>
          <a:p>
            <a:pPr algn="ctr"/>
            <a:r>
              <a:rPr lang="ru-RU" altLang="ru-RU" dirty="0"/>
              <a:t>и плановый </a:t>
            </a:r>
          </a:p>
          <a:p>
            <a:pPr algn="ctr"/>
            <a:r>
              <a:rPr lang="ru-RU" altLang="ru-RU" dirty="0"/>
              <a:t>период</a:t>
            </a:r>
          </a:p>
        </p:txBody>
      </p:sp>
      <p:sp>
        <p:nvSpPr>
          <p:cNvPr id="10" name="Oval 34"/>
          <p:cNvSpPr>
            <a:spLocks noChangeArrowheads="1"/>
          </p:cNvSpPr>
          <p:nvPr/>
        </p:nvSpPr>
        <p:spPr bwMode="auto">
          <a:xfrm>
            <a:off x="3448742" y="357166"/>
            <a:ext cx="3052083" cy="164209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Составление проекта </a:t>
            </a:r>
          </a:p>
          <a:p>
            <a:pPr algn="ctr" eaLnBrk="1" hangingPunct="1"/>
            <a:r>
              <a:rPr lang="ru-RU" altLang="ru-RU" dirty="0"/>
              <a:t>бюджета на очередной год </a:t>
            </a:r>
          </a:p>
          <a:p>
            <a:pPr algn="ctr" eaLnBrk="1" hangingPunct="1"/>
            <a:r>
              <a:rPr lang="ru-RU" altLang="ru-RU" dirty="0"/>
              <a:t>и плановый </a:t>
            </a:r>
          </a:p>
          <a:p>
            <a:pPr algn="ctr" eaLnBrk="1" hangingPunct="1"/>
            <a:r>
              <a:rPr lang="ru-RU" altLang="ru-RU" dirty="0"/>
              <a:t>период</a:t>
            </a:r>
          </a:p>
        </p:txBody>
      </p:sp>
      <p:sp>
        <p:nvSpPr>
          <p:cNvPr id="11" name="Line 35"/>
          <p:cNvSpPr>
            <a:spLocks noChangeShapeType="1"/>
          </p:cNvSpPr>
          <p:nvPr/>
        </p:nvSpPr>
        <p:spPr bwMode="auto">
          <a:xfrm>
            <a:off x="3129893" y="2968800"/>
            <a:ext cx="649946" cy="531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 flipH="1">
            <a:off x="4787900" y="1999260"/>
            <a:ext cx="124" cy="10693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37"/>
          <p:cNvSpPr>
            <a:spLocks noChangeShapeType="1"/>
          </p:cNvSpPr>
          <p:nvPr/>
        </p:nvSpPr>
        <p:spPr bwMode="auto">
          <a:xfrm flipV="1">
            <a:off x="5990202" y="3022806"/>
            <a:ext cx="453461" cy="4021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38"/>
          <p:cNvSpPr>
            <a:spLocks noChangeShapeType="1"/>
          </p:cNvSpPr>
          <p:nvPr/>
        </p:nvSpPr>
        <p:spPr bwMode="auto">
          <a:xfrm flipH="1">
            <a:off x="3311524" y="4076700"/>
            <a:ext cx="396875" cy="4215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39"/>
          <p:cNvSpPr>
            <a:spLocks noChangeShapeType="1"/>
          </p:cNvSpPr>
          <p:nvPr/>
        </p:nvSpPr>
        <p:spPr bwMode="auto">
          <a:xfrm>
            <a:off x="4859338" y="4581525"/>
            <a:ext cx="694" cy="6416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Line 40"/>
          <p:cNvSpPr>
            <a:spLocks noChangeShapeType="1"/>
          </p:cNvSpPr>
          <p:nvPr/>
        </p:nvSpPr>
        <p:spPr bwMode="auto">
          <a:xfrm>
            <a:off x="6011863" y="4149725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AutoShape 49"/>
          <p:cNvSpPr>
            <a:spLocks noChangeArrowheads="1"/>
          </p:cNvSpPr>
          <p:nvPr/>
        </p:nvSpPr>
        <p:spPr bwMode="auto">
          <a:xfrm>
            <a:off x="8643966" y="3214686"/>
            <a:ext cx="304354" cy="1044764"/>
          </a:xfrm>
          <a:prstGeom prst="curvedLeftArrow">
            <a:avLst>
              <a:gd name="adj1" fmla="val 61314"/>
              <a:gd name="adj2" fmla="val 125279"/>
              <a:gd name="adj3" fmla="val 33333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18" name="AutoShape 52"/>
          <p:cNvSpPr>
            <a:spLocks noChangeArrowheads="1"/>
          </p:cNvSpPr>
          <p:nvPr/>
        </p:nvSpPr>
        <p:spPr bwMode="auto">
          <a:xfrm rot="21000000">
            <a:off x="2667306" y="1393740"/>
            <a:ext cx="71913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19" name="AutoShape 53"/>
          <p:cNvSpPr>
            <a:spLocks noChangeArrowheads="1"/>
          </p:cNvSpPr>
          <p:nvPr/>
        </p:nvSpPr>
        <p:spPr bwMode="auto">
          <a:xfrm rot="1200000">
            <a:off x="6483432" y="1469147"/>
            <a:ext cx="74459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20" name="AutoShape 55"/>
          <p:cNvSpPr>
            <a:spLocks noChangeArrowheads="1"/>
          </p:cNvSpPr>
          <p:nvPr/>
        </p:nvSpPr>
        <p:spPr bwMode="auto">
          <a:xfrm rot="9600000">
            <a:off x="6481546" y="5467785"/>
            <a:ext cx="71913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21" name="AutoShape 56"/>
          <p:cNvSpPr>
            <a:spLocks noChangeArrowheads="1"/>
          </p:cNvSpPr>
          <p:nvPr/>
        </p:nvSpPr>
        <p:spPr bwMode="auto">
          <a:xfrm rot="12000000">
            <a:off x="2843213" y="5445125"/>
            <a:ext cx="71913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22" name="AutoShape 58"/>
          <p:cNvSpPr>
            <a:spLocks noChangeArrowheads="1"/>
          </p:cNvSpPr>
          <p:nvPr/>
        </p:nvSpPr>
        <p:spPr bwMode="auto">
          <a:xfrm rot="16200000">
            <a:off x="229154" y="3477354"/>
            <a:ext cx="1152525" cy="360362"/>
          </a:xfrm>
          <a:prstGeom prst="curvedDownArrow">
            <a:avLst>
              <a:gd name="adj1" fmla="val 63965"/>
              <a:gd name="adj2" fmla="val 127930"/>
              <a:gd name="adj3" fmla="val 33333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419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5" y="214290"/>
            <a:ext cx="7448576" cy="1428760"/>
          </a:xfrm>
        </p:spPr>
        <p:txBody>
          <a:bodyPr/>
          <a:lstStyle/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Невель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годы (тыс.руб.)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929820"/>
              </p:ext>
            </p:extLst>
          </p:nvPr>
        </p:nvGraphicFramePr>
        <p:xfrm>
          <a:off x="428597" y="1428737"/>
          <a:ext cx="8072490" cy="213012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144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35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54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144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144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71503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9271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34053,0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27899,0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28777,0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9271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34053,0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27899,0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28777,0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2449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ПРОФИЦИТ/</a:t>
                      </a:r>
                    </a:p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929066"/>
            <a:ext cx="3066830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86256"/>
            <a:ext cx="2571768" cy="21754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31640" y="404664"/>
            <a:ext cx="6851650" cy="1143000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ln w="12700">
                  <a:solidFill>
                    <a:schemeClr val="tx1">
                      <a:tint val="95000"/>
                    </a:schemeClr>
                  </a:solidFill>
                </a:ln>
                <a:gradFill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</a:gradFill>
                <a:effectLst>
                  <a:outerShdw blurRad="127000" algn="tl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altLang="ru-RU" sz="1800" kern="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428604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kern="0" dirty="0"/>
              <a:t>Доходы бюджета</a:t>
            </a:r>
            <a:r>
              <a:rPr lang="ru-RU" altLang="ru-RU" kern="0" dirty="0"/>
              <a:t> – поступающие в бюджет денежные средства, за исключением средств, являющихся источниками финансирования дефицита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871265" y="3510848"/>
            <a:ext cx="2305050" cy="28082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1400" dirty="0"/>
              <a:t>Поступления от уплаты </a:t>
            </a:r>
          </a:p>
          <a:p>
            <a:r>
              <a:rPr lang="ru-RU" altLang="ru-RU" sz="1400" dirty="0"/>
              <a:t>налогов, установленных </a:t>
            </a:r>
          </a:p>
          <a:p>
            <a:r>
              <a:rPr lang="ru-RU" altLang="ru-RU" sz="1400" dirty="0"/>
              <a:t>Налоговым Кодексом Российской Федерации :</a:t>
            </a:r>
          </a:p>
          <a:p>
            <a:r>
              <a:rPr lang="ru-RU" altLang="ru-RU" sz="1400" dirty="0"/>
              <a:t>-налог на доходы </a:t>
            </a:r>
          </a:p>
          <a:p>
            <a:r>
              <a:rPr lang="ru-RU" altLang="ru-RU" sz="1400" dirty="0"/>
              <a:t>физических лиц;</a:t>
            </a:r>
          </a:p>
          <a:p>
            <a:pPr>
              <a:buFontTx/>
              <a:buChar char="-"/>
            </a:pPr>
            <a:r>
              <a:rPr lang="ru-RU" altLang="ru-RU" sz="1400" dirty="0"/>
              <a:t>акцизы;</a:t>
            </a:r>
          </a:p>
          <a:p>
            <a:r>
              <a:rPr lang="ru-RU" altLang="ru-RU" sz="1400" dirty="0"/>
              <a:t>-налоги на имущество;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3550138" y="3505845"/>
            <a:ext cx="2663825" cy="28082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1400" dirty="0"/>
              <a:t>Платежи, установленные</a:t>
            </a:r>
          </a:p>
          <a:p>
            <a:r>
              <a:rPr lang="ru-RU" altLang="ru-RU" sz="1400" dirty="0"/>
              <a:t> законодательством </a:t>
            </a:r>
          </a:p>
          <a:p>
            <a:r>
              <a:rPr lang="ru-RU" altLang="ru-RU" sz="1400" dirty="0"/>
              <a:t>Российской Федерации:</a:t>
            </a:r>
          </a:p>
          <a:p>
            <a:r>
              <a:rPr lang="ru-RU" altLang="ru-RU" sz="1400" dirty="0"/>
              <a:t>-арендная плата за землю;</a:t>
            </a:r>
          </a:p>
          <a:p>
            <a:r>
              <a:rPr lang="ru-RU" altLang="ru-RU" sz="1400" dirty="0"/>
              <a:t>-доходы от использования</a:t>
            </a:r>
          </a:p>
          <a:p>
            <a:r>
              <a:rPr lang="ru-RU" altLang="ru-RU" sz="1400" dirty="0"/>
              <a:t>муниципального имущества;</a:t>
            </a:r>
          </a:p>
          <a:p>
            <a:r>
              <a:rPr lang="ru-RU" altLang="ru-RU" sz="1400" dirty="0"/>
              <a:t>-доходы от реализации</a:t>
            </a:r>
          </a:p>
          <a:p>
            <a:r>
              <a:rPr lang="ru-RU" altLang="ru-RU" sz="1400" dirty="0"/>
              <a:t>муниципального имущества;</a:t>
            </a:r>
          </a:p>
          <a:p>
            <a:r>
              <a:rPr lang="ru-RU" altLang="ru-RU" sz="1400" dirty="0"/>
              <a:t>-доходы от продажи</a:t>
            </a:r>
          </a:p>
          <a:p>
            <a:r>
              <a:rPr lang="ru-RU" altLang="ru-RU" sz="1400" dirty="0"/>
              <a:t>земельных участков;</a:t>
            </a:r>
          </a:p>
          <a:p>
            <a:r>
              <a:rPr lang="ru-RU" altLang="ru-RU" sz="1400" dirty="0"/>
              <a:t>-штрафы за нарушение </a:t>
            </a:r>
          </a:p>
          <a:p>
            <a:r>
              <a:rPr lang="ru-RU" altLang="ru-RU" sz="1400" dirty="0"/>
              <a:t>законодательства;</a:t>
            </a:r>
          </a:p>
          <a:p>
            <a:r>
              <a:rPr lang="ru-RU" altLang="ru-RU" sz="1400" dirty="0"/>
              <a:t>-прочие </a:t>
            </a: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6347608" y="3510848"/>
            <a:ext cx="2305050" cy="28082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1400" dirty="0"/>
              <a:t>Поступления от других</a:t>
            </a:r>
          </a:p>
          <a:p>
            <a:pPr algn="ctr"/>
            <a:r>
              <a:rPr lang="ru-RU" altLang="ru-RU" sz="1400" dirty="0"/>
              <a:t> бюджетов (межбюджетные </a:t>
            </a:r>
          </a:p>
          <a:p>
            <a:pPr algn="ctr"/>
            <a:r>
              <a:rPr lang="ru-RU" altLang="ru-RU" sz="1400" dirty="0"/>
              <a:t>трансферты),организаций, </a:t>
            </a:r>
          </a:p>
          <a:p>
            <a:pPr algn="ctr"/>
            <a:r>
              <a:rPr lang="ru-RU" altLang="ru-RU" sz="1400" dirty="0"/>
              <a:t>граждан (кроме налоговых</a:t>
            </a:r>
          </a:p>
          <a:p>
            <a:pPr algn="ctr"/>
            <a:r>
              <a:rPr lang="ru-RU" altLang="ru-RU" sz="1400" dirty="0"/>
              <a:t>и неналоговых доходов)</a:t>
            </a:r>
          </a:p>
        </p:txBody>
      </p:sp>
      <p:sp>
        <p:nvSpPr>
          <p:cNvPr id="19" name="AutoShape 22"/>
          <p:cNvSpPr>
            <a:spLocks noChangeArrowheads="1"/>
          </p:cNvSpPr>
          <p:nvPr/>
        </p:nvSpPr>
        <p:spPr bwMode="auto">
          <a:xfrm>
            <a:off x="1727200" y="3013720"/>
            <a:ext cx="504825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7235825" y="3018723"/>
            <a:ext cx="504825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21" name="AutoShape 24"/>
          <p:cNvSpPr>
            <a:spLocks noChangeArrowheads="1"/>
          </p:cNvSpPr>
          <p:nvPr/>
        </p:nvSpPr>
        <p:spPr bwMode="auto">
          <a:xfrm>
            <a:off x="4507805" y="3018723"/>
            <a:ext cx="504825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22" name="_s8200"/>
          <p:cNvSpPr>
            <a:spLocks noChangeArrowheads="1"/>
          </p:cNvSpPr>
          <p:nvPr/>
        </p:nvSpPr>
        <p:spPr bwMode="auto">
          <a:xfrm>
            <a:off x="871265" y="2343795"/>
            <a:ext cx="2414655" cy="669925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86868" tIns="43434" rIns="86868" bIns="4343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Налоговые доходы</a:t>
            </a:r>
          </a:p>
        </p:txBody>
      </p:sp>
      <p:sp>
        <p:nvSpPr>
          <p:cNvPr id="23" name="_s8201"/>
          <p:cNvSpPr>
            <a:spLocks noChangeArrowheads="1"/>
          </p:cNvSpPr>
          <p:nvPr/>
        </p:nvSpPr>
        <p:spPr bwMode="auto">
          <a:xfrm>
            <a:off x="3550138" y="2343795"/>
            <a:ext cx="2414655" cy="669925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86868" tIns="43434" rIns="86868" bIns="4343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Неналоговые</a:t>
            </a:r>
            <a:r>
              <a:rPr kumimoji="0" lang="ru-RU" altLang="ru-RU" sz="17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доходы</a:t>
            </a:r>
            <a:endParaRPr kumimoji="0" lang="ru-RU" altLang="ru-RU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_s8202"/>
          <p:cNvSpPr>
            <a:spLocks noChangeArrowheads="1"/>
          </p:cNvSpPr>
          <p:nvPr/>
        </p:nvSpPr>
        <p:spPr bwMode="auto">
          <a:xfrm>
            <a:off x="6229010" y="2343795"/>
            <a:ext cx="2414655" cy="669925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86868" tIns="43434" rIns="86868" bIns="4343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Безвозмездные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поступления</a:t>
            </a:r>
          </a:p>
        </p:txBody>
      </p:sp>
      <p:sp>
        <p:nvSpPr>
          <p:cNvPr id="25" name="_s8199"/>
          <p:cNvSpPr>
            <a:spLocks noChangeArrowheads="1"/>
          </p:cNvSpPr>
          <p:nvPr/>
        </p:nvSpPr>
        <p:spPr bwMode="auto">
          <a:xfrm>
            <a:off x="3421698" y="1613545"/>
            <a:ext cx="2673368" cy="458133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86868" tIns="43434" rIns="86868" bIns="4343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Доходы бюджета</a:t>
            </a:r>
          </a:p>
        </p:txBody>
      </p:sp>
      <p:sp>
        <p:nvSpPr>
          <p:cNvPr id="14" name="_s8199"/>
          <p:cNvSpPr>
            <a:spLocks noChangeArrowheads="1"/>
          </p:cNvSpPr>
          <p:nvPr/>
        </p:nvSpPr>
        <p:spPr bwMode="auto">
          <a:xfrm>
            <a:off x="3421698" y="1613545"/>
            <a:ext cx="2673368" cy="501650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86868" tIns="43434" rIns="86868" bIns="4343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Доходы бюджета</a:t>
            </a:r>
          </a:p>
        </p:txBody>
      </p:sp>
      <p:cxnSp>
        <p:nvCxnSpPr>
          <p:cNvPr id="26" name="_s8198"/>
          <p:cNvCxnSpPr>
            <a:cxnSpLocks noChangeShapeType="1"/>
          </p:cNvCxnSpPr>
          <p:nvPr/>
        </p:nvCxnSpPr>
        <p:spPr bwMode="auto">
          <a:xfrm rot="16200000">
            <a:off x="3297724" y="917062"/>
            <a:ext cx="228600" cy="2680707"/>
          </a:xfrm>
          <a:prstGeom prst="bentConnector3">
            <a:avLst>
              <a:gd name="adj1" fmla="val 50000"/>
            </a:avLst>
          </a:prstGeom>
          <a:blipFill>
            <a:blip r:embed="rId3"/>
            <a:tile tx="0" ty="0" sx="100000" sy="100000" flip="none" algn="tl"/>
          </a:blipFill>
          <a:ln w="2857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7" name="_s8196"/>
          <p:cNvCxnSpPr>
            <a:cxnSpLocks noChangeShapeType="1"/>
          </p:cNvCxnSpPr>
          <p:nvPr/>
        </p:nvCxnSpPr>
        <p:spPr bwMode="auto">
          <a:xfrm rot="5400000" flipH="1">
            <a:off x="6010533" y="918897"/>
            <a:ext cx="228600" cy="2677038"/>
          </a:xfrm>
          <a:prstGeom prst="bentConnector3">
            <a:avLst>
              <a:gd name="adj1" fmla="val 50000"/>
            </a:avLst>
          </a:prstGeom>
          <a:blipFill>
            <a:blip r:embed="rId3"/>
            <a:tile tx="0" ty="0" sx="100000" sy="100000" flip="none" algn="tl"/>
          </a:blipFill>
          <a:ln w="28575">
            <a:solidFill>
              <a:schemeClr val="tx1"/>
            </a:solidFill>
            <a:miter lim="800000"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76989252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3477</TotalTime>
  <Words>1332</Words>
  <Application>Microsoft Office PowerPoint</Application>
  <PresentationFormat>Экран (4:3)</PresentationFormat>
  <Paragraphs>443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Antique Olive Compact</vt:lpstr>
      <vt:lpstr>Arial</vt:lpstr>
      <vt:lpstr>Calibri</vt:lpstr>
      <vt:lpstr>Constantia</vt:lpstr>
      <vt:lpstr>Georgia</vt:lpstr>
      <vt:lpstr>Times New Roman</vt:lpstr>
      <vt:lpstr>Trebuchet MS</vt:lpstr>
      <vt:lpstr>Воздушный поток</vt:lpstr>
      <vt:lpstr>Презентация PowerPoint</vt:lpstr>
      <vt:lpstr>Уважаемые жители городского поселения «Невель»!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 муниципального образования «Невель»  на 2023 год и на плановый период 2024 и 2025 годы (тыс.руб.)   </vt:lpstr>
      <vt:lpstr>Презентация PowerPoint</vt:lpstr>
      <vt:lpstr>Нормативы зачисления налогов в бюджет поселения   </vt:lpstr>
      <vt:lpstr>Презентация PowerPoint</vt:lpstr>
      <vt:lpstr>Презентация PowerPoint</vt:lpstr>
      <vt:lpstr>Структура доходов бюджета муниципального образования «Невель» на 2023 год </vt:lpstr>
      <vt:lpstr>Структура доходов бюджета муниципального образования  «Невель» на плановый период 2024 и 2025 годов </vt:lpstr>
      <vt:lpstr>Презентация PowerPoint</vt:lpstr>
      <vt:lpstr>Структура расходов бюджета муниципального образования  «Невель» на 2023 год </vt:lpstr>
      <vt:lpstr>Структура расходов бюджета муниципального образования «Невель» на плановый период 2024 и 2025 годов </vt:lpstr>
      <vt:lpstr>Презентация PowerPoint</vt:lpstr>
      <vt:lpstr>Презентация PowerPoint</vt:lpstr>
      <vt:lpstr>МУНИЦИПАЛЬНАЯ      ПРОГРАММА  муниципального образования «Невель» «Комплексное развитие систем инфраструктуры и благоустройства муниципального образования «Невель»   </vt:lpstr>
      <vt:lpstr>«Бюджет для граждан»  Подготовлен Финансовым Управлением Администрации Невельского района   Информацию о бюджете можно получить на официальном сайте  МО «Невельский район» по адресу: http://nevel.reg60.ru/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Windows User</cp:lastModifiedBy>
  <cp:revision>370</cp:revision>
  <cp:lastPrinted>2016-12-19T12:55:09Z</cp:lastPrinted>
  <dcterms:created xsi:type="dcterms:W3CDTF">2014-05-12T16:47:43Z</dcterms:created>
  <dcterms:modified xsi:type="dcterms:W3CDTF">2022-11-16T06:34:34Z</dcterms:modified>
</cp:coreProperties>
</file>